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66" r:id="rId2"/>
    <p:sldId id="383" r:id="rId3"/>
    <p:sldId id="339" r:id="rId4"/>
    <p:sldId id="370" r:id="rId5"/>
    <p:sldId id="371" r:id="rId6"/>
    <p:sldId id="377" r:id="rId7"/>
    <p:sldId id="378" r:id="rId8"/>
    <p:sldId id="376" r:id="rId9"/>
    <p:sldId id="372" r:id="rId10"/>
    <p:sldId id="375" r:id="rId11"/>
    <p:sldId id="369" r:id="rId12"/>
    <p:sldId id="373" r:id="rId13"/>
    <p:sldId id="350" r:id="rId14"/>
    <p:sldId id="354" r:id="rId15"/>
    <p:sldId id="374" r:id="rId16"/>
    <p:sldId id="349" r:id="rId17"/>
    <p:sldId id="368" r:id="rId18"/>
    <p:sldId id="379" r:id="rId19"/>
    <p:sldId id="380" r:id="rId20"/>
    <p:sldId id="381" r:id="rId21"/>
    <p:sldId id="358" r:id="rId2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3637A2D-8DDE-4DFE-8F70-9B4093AAF02D}">
          <p14:sldIdLst>
            <p14:sldId id="366"/>
            <p14:sldId id="383"/>
            <p14:sldId id="339"/>
            <p14:sldId id="370"/>
            <p14:sldId id="371"/>
            <p14:sldId id="377"/>
            <p14:sldId id="378"/>
            <p14:sldId id="376"/>
            <p14:sldId id="372"/>
            <p14:sldId id="375"/>
            <p14:sldId id="369"/>
            <p14:sldId id="373"/>
            <p14:sldId id="350"/>
            <p14:sldId id="354"/>
            <p14:sldId id="374"/>
            <p14:sldId id="349"/>
            <p14:sldId id="368"/>
            <p14:sldId id="379"/>
            <p14:sldId id="380"/>
            <p14:sldId id="381"/>
            <p14:sldId id="3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97" autoAdjust="0"/>
    <p:restoredTop sz="96370" autoAdjust="0"/>
  </p:normalViewPr>
  <p:slideViewPr>
    <p:cSldViewPr>
      <p:cViewPr>
        <p:scale>
          <a:sx n="142" d="100"/>
          <a:sy n="142" d="100"/>
        </p:scale>
        <p:origin x="2238" y="-131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75" d="100"/>
          <a:sy n="75" d="100"/>
        </p:scale>
        <p:origin x="4104" y="23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AF0BAE3A-C8FD-4EC4-858E-F690DC8916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399D0BA-CD67-4303-8ED4-36AC3FF53D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E6330-5C8E-4C57-BD72-92E29F6AF8A9}" type="datetimeFigureOut">
              <a:rPr lang="ko-KR" altLang="en-US" smtClean="0"/>
              <a:t>2023-10-04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922554E-7478-448B-B5AA-D299F68DB5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80FDAD-E3E4-4DBF-BC47-31A661D72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7079E-E2B0-4AFD-A570-A805EC0DE9E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1743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60" cy="496332"/>
          </a:xfrm>
          <a:prstGeom prst="rect">
            <a:avLst/>
          </a:prstGeom>
        </p:spPr>
        <p:txBody>
          <a:bodyPr vert="horz" lIns="95551" tIns="47776" rIns="95551" bIns="47776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60" cy="496332"/>
          </a:xfrm>
          <a:prstGeom prst="rect">
            <a:avLst/>
          </a:prstGeom>
        </p:spPr>
        <p:txBody>
          <a:bodyPr vert="horz" lIns="95551" tIns="47776" rIns="95551" bIns="47776" rtlCol="0" anchor="b"/>
          <a:lstStyle>
            <a:lvl1pPr algn="r">
              <a:defRPr sz="1300"/>
            </a:lvl1pPr>
          </a:lstStyle>
          <a:p>
            <a:fld id="{9CCF5113-6671-4F49-B936-191E016902E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440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549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64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364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23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566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F5113-6671-4F49-B936-191E016902EA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141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6" name="직사각형 5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-3398" y="0"/>
            <a:ext cx="6858000" cy="990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282330" y="488125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슬라이드 번호 개체 틀 3">
            <a:extLst>
              <a:ext uri="{FF2B5EF4-FFF2-40B4-BE49-F238E27FC236}">
                <a16:creationId xmlns:a16="http://schemas.microsoft.com/office/drawing/2014/main" id="{56204CCA-5B08-4DCB-960C-4F65DB862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2856" y="9265619"/>
            <a:ext cx="1600200" cy="527402"/>
          </a:xfr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>
            <a:off x="285728" y="523844"/>
            <a:ext cx="6286544" cy="8929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25" name="Rectangle 1"/>
          <p:cNvSpPr>
            <a:spLocks noChangeArrowheads="1"/>
          </p:cNvSpPr>
          <p:nvPr userDrawn="1"/>
        </p:nvSpPr>
        <p:spPr bwMode="auto">
          <a:xfrm>
            <a:off x="0" y="0"/>
            <a:ext cx="193503" cy="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84" tIns="47892" rIns="95784" bIns="47892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286124" y="9402396"/>
            <a:ext cx="442926" cy="309530"/>
          </a:xfr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D90A80DE-F3B8-425C-982C-80EF3EF346F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285728" y="523844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285728" y="5095876"/>
            <a:ext cx="6286544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925941" y="23809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제품명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95DFC-7CE4-410C-8D55-DF71A0B4E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73" r:id="rId13"/>
    <p:sldLayoutId id="2147483672" r:id="rId14"/>
    <p:sldLayoutId id="2147483662" r:id="rId15"/>
    <p:sldLayoutId id="2147483667" r:id="rId16"/>
    <p:sldLayoutId id="2147483663" r:id="rId17"/>
    <p:sldLayoutId id="2147483668" r:id="rId18"/>
    <p:sldLayoutId id="2147483664" r:id="rId19"/>
    <p:sldLayoutId id="2147483669" r:id="rId20"/>
    <p:sldLayoutId id="2147483665" r:id="rId21"/>
    <p:sldLayoutId id="2147483670" r:id="rId22"/>
    <p:sldLayoutId id="2147483666" r:id="rId23"/>
    <p:sldLayoutId id="2147483671" r:id="rId24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9A54203-27A8-4AE7-A61D-919349416F84}"/>
              </a:ext>
            </a:extLst>
          </p:cNvPr>
          <p:cNvGrpSpPr/>
          <p:nvPr/>
        </p:nvGrpSpPr>
        <p:grpSpPr>
          <a:xfrm>
            <a:off x="-421178" y="-18257"/>
            <a:ext cx="7279178" cy="4483996"/>
            <a:chOff x="-421178" y="-18257"/>
            <a:chExt cx="7279178" cy="4483996"/>
          </a:xfrm>
        </p:grpSpPr>
        <p:sp>
          <p:nvSpPr>
            <p:cNvPr id="27" name="한쪽 모서리가 잘린 사각형 26"/>
            <p:cNvSpPr/>
            <p:nvPr/>
          </p:nvSpPr>
          <p:spPr>
            <a:xfrm rot="10800000">
              <a:off x="0" y="-18257"/>
              <a:ext cx="6851903" cy="4438273"/>
            </a:xfrm>
            <a:prstGeom prst="snip1Rect">
              <a:avLst>
                <a:gd name="adj" fmla="val 32626"/>
              </a:avLst>
            </a:prstGeom>
            <a:solidFill>
              <a:schemeClr val="tx2">
                <a:lumMod val="40000"/>
                <a:lumOff val="6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35" name="그림 34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86442" flipV="1">
              <a:off x="-421178" y="3661809"/>
              <a:ext cx="2174400" cy="46800"/>
            </a:xfrm>
            <a:prstGeom prst="rect">
              <a:avLst/>
            </a:prstGeom>
          </p:spPr>
        </p:pic>
        <p:pic>
          <p:nvPicPr>
            <p:cNvPr id="33" name="그림 32" descr="설명: 비즈니스이미지라인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4186"/>
            <a:stretch>
              <a:fillRect/>
            </a:stretch>
          </p:blipFill>
          <p:spPr bwMode="auto">
            <a:xfrm flipV="1">
              <a:off x="1412776" y="4420020"/>
              <a:ext cx="5445224" cy="457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3134350" y="2605475"/>
            <a:ext cx="365677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영상 유도 관제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사용자 매뉴얼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2" name="순서도: 처리 31"/>
          <p:cNvSpPr/>
          <p:nvPr/>
        </p:nvSpPr>
        <p:spPr>
          <a:xfrm>
            <a:off x="1963632" y="6525169"/>
            <a:ext cx="2880320" cy="2232248"/>
          </a:xfrm>
          <a:prstGeom prst="flowChartProcess">
            <a:avLst/>
          </a:prstGeom>
          <a:blipFill dpi="0" rotWithShape="1">
            <a:blip r:embed="rId5">
              <a:alphaModFix amt="4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163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>
            <a:extLst>
              <a:ext uri="{FF2B5EF4-FFF2-40B4-BE49-F238E27FC236}">
                <a16:creationId xmlns:a16="http://schemas.microsoft.com/office/drawing/2014/main" id="{D922DC13-6F09-4F56-82B6-CAE7252A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9959" y="1560538"/>
            <a:ext cx="2375090" cy="17249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CF3B10F4-3BEE-427B-823E-A2A126D4DC2A}"/>
              </a:ext>
            </a:extLst>
          </p:cNvPr>
          <p:cNvGraphicFramePr>
            <a:graphicFrameLocks noGrp="1"/>
          </p:cNvGraphicFramePr>
          <p:nvPr/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" name="직사각형 34">
            <a:extLst>
              <a:ext uri="{FF2B5EF4-FFF2-40B4-BE49-F238E27FC236}">
                <a16:creationId xmlns:a16="http://schemas.microsoft.com/office/drawing/2014/main" id="{06E39D0A-C8D1-45A8-A7B3-EF7FD1D7907E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" name="Picture 3">
            <a:extLst>
              <a:ext uri="{FF2B5EF4-FFF2-40B4-BE49-F238E27FC236}">
                <a16:creationId xmlns:a16="http://schemas.microsoft.com/office/drawing/2014/main" id="{2B054553-6D2B-4AC1-AFF4-C5174EDE6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7464" y="1555152"/>
            <a:ext cx="2576078" cy="17288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2" name="모서리가 둥근 직사각형 35">
            <a:extLst>
              <a:ext uri="{FF2B5EF4-FFF2-40B4-BE49-F238E27FC236}">
                <a16:creationId xmlns:a16="http://schemas.microsoft.com/office/drawing/2014/main" id="{F4C62B95-CE51-4198-AD4E-187E15C25506}"/>
              </a:ext>
            </a:extLst>
          </p:cNvPr>
          <p:cNvSpPr/>
          <p:nvPr/>
        </p:nvSpPr>
        <p:spPr>
          <a:xfrm>
            <a:off x="2339355" y="2712857"/>
            <a:ext cx="194816" cy="9895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D98D0B-6294-4DD5-8AA5-FA81ACFFCBE0}"/>
              </a:ext>
            </a:extLst>
          </p:cNvPr>
          <p:cNvSpPr txBox="1"/>
          <p:nvPr/>
        </p:nvSpPr>
        <p:spPr>
          <a:xfrm>
            <a:off x="3395138" y="3311332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실시간 사진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41AF2B-ECEB-4645-A88A-13DE05EF4145}"/>
              </a:ext>
            </a:extLst>
          </p:cNvPr>
          <p:cNvSpPr txBox="1"/>
          <p:nvPr/>
        </p:nvSpPr>
        <p:spPr>
          <a:xfrm>
            <a:off x="692696" y="6005596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실시간 영상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8E4F0C2-9F63-4F16-81D3-4CC55B382430}"/>
              </a:ext>
            </a:extLst>
          </p:cNvPr>
          <p:cNvSpPr txBox="1"/>
          <p:nvPr/>
        </p:nvSpPr>
        <p:spPr>
          <a:xfrm>
            <a:off x="672147" y="6339117"/>
            <a:ext cx="5709182" cy="10621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b="1" dirty="0">
                <a:latin typeface="+mn-ea"/>
              </a:rPr>
              <a:t>실시간 사진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카메라의 순간을 캡쳐 하여 실시간 이미지를 확인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b="1" dirty="0">
                <a:latin typeface="+mn-ea"/>
              </a:rPr>
              <a:t>실시간 영상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카메라의 실시간 영상을 확인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b="1" dirty="0">
                <a:latin typeface="+mn-ea"/>
              </a:rPr>
              <a:t>영상 조회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해당 카메라의 일자 별 저장 된 영상을 검색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조회 할 수 있다</a:t>
            </a:r>
            <a:r>
              <a:rPr lang="en-US" altLang="ko-KR" sz="1000" dirty="0">
                <a:latin typeface="+mn-ea"/>
              </a:rPr>
              <a:t>. </a:t>
            </a:r>
            <a:r>
              <a:rPr lang="en-US" altLang="ko-KR" sz="700" dirty="0">
                <a:latin typeface="+mn-ea"/>
              </a:rPr>
              <a:t>[3-2] </a:t>
            </a:r>
            <a:r>
              <a:rPr lang="ko-KR" altLang="en-US" sz="700" dirty="0">
                <a:latin typeface="+mn-ea"/>
              </a:rPr>
              <a:t>영상 조회 페이지 참고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영상이 조회 되지 않을 시 관리자에게 문의</a:t>
            </a:r>
            <a:r>
              <a:rPr lang="en-US" altLang="ko-KR" sz="1000" dirty="0">
                <a:latin typeface="+mn-ea"/>
              </a:rPr>
              <a:t>)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344EDCF-E357-4211-9296-9524C4FF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EE5747A-AE53-45D4-8091-7F0EAF642F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0996" y="1107550"/>
            <a:ext cx="6172200" cy="399585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[1-9] </a:t>
            </a:r>
            <a:r>
              <a:rPr lang="ko-KR" altLang="en-US" sz="1400" b="1" dirty="0"/>
              <a:t>카메라 정보 보기</a:t>
            </a:r>
          </a:p>
        </p:txBody>
      </p:sp>
      <p:sp>
        <p:nvSpPr>
          <p:cNvPr id="14" name="모서리가 둥근 직사각형 35">
            <a:extLst>
              <a:ext uri="{FF2B5EF4-FFF2-40B4-BE49-F238E27FC236}">
                <a16:creationId xmlns:a16="http://schemas.microsoft.com/office/drawing/2014/main" id="{7B26E31B-030E-41E2-95C5-7BE043CFE7C6}"/>
              </a:ext>
            </a:extLst>
          </p:cNvPr>
          <p:cNvSpPr/>
          <p:nvPr/>
        </p:nvSpPr>
        <p:spPr>
          <a:xfrm>
            <a:off x="2558736" y="2712857"/>
            <a:ext cx="194816" cy="9895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35">
            <a:extLst>
              <a:ext uri="{FF2B5EF4-FFF2-40B4-BE49-F238E27FC236}">
                <a16:creationId xmlns:a16="http://schemas.microsoft.com/office/drawing/2014/main" id="{98FB95AA-5B19-40B5-A281-2F32AE895A5E}"/>
              </a:ext>
            </a:extLst>
          </p:cNvPr>
          <p:cNvSpPr/>
          <p:nvPr/>
        </p:nvSpPr>
        <p:spPr>
          <a:xfrm>
            <a:off x="2785706" y="2712857"/>
            <a:ext cx="194816" cy="9895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EB566D4-F709-4AAC-B343-9CD2E0B6A307}"/>
              </a:ext>
            </a:extLst>
          </p:cNvPr>
          <p:cNvSpPr/>
          <p:nvPr/>
        </p:nvSpPr>
        <p:spPr>
          <a:xfrm>
            <a:off x="2307183" y="2837633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BA103D8-EF5E-493A-93CE-502C39C89676}"/>
              </a:ext>
            </a:extLst>
          </p:cNvPr>
          <p:cNvSpPr/>
          <p:nvPr/>
        </p:nvSpPr>
        <p:spPr>
          <a:xfrm>
            <a:off x="2538890" y="2837633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0536EBA-2FDA-49CD-8C3E-5903F943D389}"/>
              </a:ext>
            </a:extLst>
          </p:cNvPr>
          <p:cNvSpPr/>
          <p:nvPr/>
        </p:nvSpPr>
        <p:spPr>
          <a:xfrm>
            <a:off x="2790292" y="2837633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E6FC3F38-2053-4707-B32D-4E05868FB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413" y="3681791"/>
            <a:ext cx="2459928" cy="2315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2354C8BF-BD64-4010-B5FC-0986B6034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1807" y="3681791"/>
            <a:ext cx="2534993" cy="2315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0CA2DD3-6FCF-4FE7-9C52-80D58ED53A76}"/>
              </a:ext>
            </a:extLst>
          </p:cNvPr>
          <p:cNvSpPr txBox="1"/>
          <p:nvPr/>
        </p:nvSpPr>
        <p:spPr>
          <a:xfrm>
            <a:off x="692696" y="3311332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카메라 정보 보기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D887AA-CB7F-497F-BF00-A2AD3C1F9154}"/>
              </a:ext>
            </a:extLst>
          </p:cNvPr>
          <p:cNvSpPr txBox="1"/>
          <p:nvPr/>
        </p:nvSpPr>
        <p:spPr>
          <a:xfrm>
            <a:off x="3356992" y="6016828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영상 조회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93700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8" y="1585578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1) </a:t>
            </a:r>
            <a:r>
              <a:rPr lang="ko-KR" altLang="en-US" sz="1200" b="1" dirty="0">
                <a:latin typeface="+mn-ea"/>
              </a:rPr>
              <a:t>조회 기능</a:t>
            </a:r>
            <a:endParaRPr lang="en-US" altLang="ko-KR" sz="12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관리하고 있는 주차장에 나타나는 문제나 주차현황</a:t>
            </a:r>
            <a:r>
              <a:rPr lang="en-US" altLang="ko-KR" sz="1000" b="1" dirty="0">
                <a:latin typeface="+mn-ea"/>
              </a:rPr>
              <a:t>,</a:t>
            </a:r>
            <a:r>
              <a:rPr lang="ko-KR" altLang="en-US" sz="1000" b="1" dirty="0">
                <a:latin typeface="+mn-ea"/>
              </a:rPr>
              <a:t> 장비상태 등을 조회할 수 있다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800" dirty="0">
                <a:latin typeface="+mn-ea"/>
              </a:rPr>
              <a:t>	</a:t>
            </a:r>
          </a:p>
          <a:p>
            <a:pPr>
              <a:lnSpc>
                <a:spcPct val="150000"/>
              </a:lnSpc>
            </a:pP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892174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639738" y="2252070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2) </a:t>
            </a:r>
            <a:r>
              <a:rPr lang="ko-KR" altLang="en-US" sz="1200" b="1" dirty="0">
                <a:latin typeface="+mn-ea"/>
              </a:rPr>
              <a:t>조회 기능 접속경로</a:t>
            </a:r>
            <a:endParaRPr lang="en-US" altLang="ko-KR" sz="1000" b="1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프로그램 좌측 상단 메뉴 바에서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조회 </a:t>
            </a:r>
            <a:r>
              <a:rPr lang="ko-KR" altLang="en-US" sz="1000" dirty="0">
                <a:latin typeface="+mn-ea"/>
              </a:rPr>
              <a:t>클릭</a:t>
            </a:r>
            <a:r>
              <a:rPr lang="en-US" altLang="ko-KR" sz="800" dirty="0">
                <a:latin typeface="+mn-ea"/>
              </a:rPr>
              <a:t>	</a:t>
            </a:r>
          </a:p>
          <a:p>
            <a:pPr>
              <a:lnSpc>
                <a:spcPct val="150000"/>
              </a:lnSpc>
            </a:pP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+mn-e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926" y="4496282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조회 기능 접속경로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918" y="4933490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3) </a:t>
            </a:r>
            <a:r>
              <a:rPr lang="ko-KR" altLang="en-US" sz="1200" b="1" dirty="0">
                <a:latin typeface="+mn-ea"/>
              </a:rPr>
              <a:t>조회 가능한 메뉴 리스트 </a:t>
            </a:r>
            <a:endParaRPr lang="en-US" altLang="ko-KR" sz="1200" b="1" dirty="0">
              <a:latin typeface="+mn-ea"/>
            </a:endParaRPr>
          </a:p>
          <a:p>
            <a:endParaRPr lang="en-US" altLang="ko-KR" sz="1000" b="1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ko-KR" altLang="en-US" sz="1000" b="1" dirty="0">
                <a:latin typeface="+mn-ea"/>
              </a:rPr>
              <a:t>시간별 주차대수 조회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각 시간대에 장기주차 차량 대수를 조회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buAutoNum type="circleNumDbPlain"/>
            </a:pPr>
            <a:endParaRPr lang="en-US" altLang="ko-KR" sz="100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ko-KR" altLang="en-US" sz="1000" b="1" dirty="0">
                <a:latin typeface="+mn-ea"/>
              </a:rPr>
              <a:t>주차면 조회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층별 주차면 타입을 선택하여 선택한 해당 타입으로 된 </a:t>
            </a:r>
            <a:r>
              <a:rPr lang="ko-KR" altLang="en-US" sz="1000" dirty="0" err="1">
                <a:latin typeface="+mn-ea"/>
              </a:rPr>
              <a:t>주차면들의</a:t>
            </a:r>
            <a:r>
              <a:rPr lang="ko-KR" altLang="en-US" sz="1000" dirty="0">
                <a:latin typeface="+mn-ea"/>
              </a:rPr>
              <a:t> 사용상태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주차했던 이력을 볼 수 있다</a:t>
            </a:r>
            <a:r>
              <a:rPr lang="en-US" altLang="ko-KR" sz="1000" dirty="0">
                <a:latin typeface="+mn-ea"/>
              </a:rPr>
              <a:t>.</a:t>
            </a:r>
            <a:r>
              <a:rPr lang="ko-KR" altLang="en-US" sz="1000" dirty="0">
                <a:latin typeface="+mn-ea"/>
              </a:rPr>
              <a:t> </a:t>
            </a:r>
            <a:endParaRPr lang="en-US" altLang="ko-KR" sz="1000" dirty="0">
              <a:latin typeface="+mn-ea"/>
            </a:endParaRPr>
          </a:p>
          <a:p>
            <a:pPr marL="228600" indent="-228600">
              <a:buAutoNum type="circleNumDbPlain"/>
            </a:pPr>
            <a:endParaRPr lang="en-US" altLang="ko-KR" sz="100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ko-KR" altLang="en-US" sz="1000" b="1" dirty="0" err="1">
                <a:latin typeface="+mn-ea"/>
              </a:rPr>
              <a:t>만차요율</a:t>
            </a:r>
            <a:r>
              <a:rPr lang="ko-KR" altLang="en-US" sz="1000" b="1" dirty="0">
                <a:latin typeface="+mn-ea"/>
              </a:rPr>
              <a:t> 조회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층별 주차면 사용 빈도 수 및 </a:t>
            </a:r>
            <a:r>
              <a:rPr lang="ko-KR" altLang="en-US" sz="1000" dirty="0" err="1">
                <a:latin typeface="+mn-ea"/>
              </a:rPr>
              <a:t>만차요율을</a:t>
            </a:r>
            <a:r>
              <a:rPr lang="ko-KR" altLang="en-US" sz="1000" dirty="0">
                <a:latin typeface="+mn-ea"/>
              </a:rPr>
              <a:t> 확인할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buAutoNum type="circleNumDbPlain"/>
            </a:pPr>
            <a:endParaRPr lang="en-US" altLang="ko-KR" sz="100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ko-KR" altLang="en-US" sz="1000" b="1" dirty="0">
                <a:latin typeface="+mn-ea"/>
              </a:rPr>
              <a:t>카메라 상태 조회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층별</a:t>
            </a:r>
            <a:r>
              <a:rPr lang="en-US" altLang="ko-KR" sz="1000" dirty="0">
                <a:latin typeface="+mn-ea"/>
              </a:rPr>
              <a:t>, NVR</a:t>
            </a:r>
            <a:r>
              <a:rPr lang="ko-KR" altLang="en-US" sz="1000" dirty="0">
                <a:latin typeface="+mn-ea"/>
              </a:rPr>
              <a:t>별 카메라 상태와 위치를 확인할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buAutoNum type="circleNumDbPlain"/>
            </a:pP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>
                <a:latin typeface="+mn-ea"/>
              </a:rPr>
              <a:t>	</a:t>
            </a:r>
          </a:p>
          <a:p>
            <a:pPr>
              <a:lnSpc>
                <a:spcPct val="150000"/>
              </a:lnSpc>
            </a:pP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DB704D-3104-4ABD-A1DF-B2306809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C088F57F-38AC-4E7D-9D90-647E3C77F4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6712" y="1137570"/>
            <a:ext cx="6172200" cy="370840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[2-1] </a:t>
            </a:r>
            <a:r>
              <a:rPr lang="ko-KR" altLang="en-US" sz="1400" b="1" dirty="0"/>
              <a:t>시작하기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127B740-EEFE-FFB9-939A-16ED9EF27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26" y="2877230"/>
            <a:ext cx="499110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60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688EA7F-B5E2-D9A0-81A1-245F94811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26" y="3161159"/>
            <a:ext cx="4991100" cy="1647825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A26076DD-5997-488D-A74B-BF4141EF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178" y="5571356"/>
            <a:ext cx="5332946" cy="3278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A0C6E74-FBE0-44B0-8A6E-2D8FDC66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11</a:t>
            </a:fld>
            <a:endParaRPr lang="ko-KR" altLang="en-US"/>
          </a:p>
        </p:txBody>
      </p:sp>
      <p:graphicFrame>
        <p:nvGraphicFramePr>
          <p:cNvPr id="31" name="표 30">
            <a:extLst>
              <a:ext uri="{FF2B5EF4-FFF2-40B4-BE49-F238E27FC236}">
                <a16:creationId xmlns:a16="http://schemas.microsoft.com/office/drawing/2014/main" id="{11B0E177-EC0D-4879-8584-00C06CBAC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586912"/>
              </p:ext>
            </p:extLst>
          </p:nvPr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" name="직사각형 31">
            <a:extLst>
              <a:ext uri="{FF2B5EF4-FFF2-40B4-BE49-F238E27FC236}">
                <a16:creationId xmlns:a16="http://schemas.microsoft.com/office/drawing/2014/main" id="{4C25E642-E71F-45F0-B32D-5EF08943FD97}"/>
              </a:ext>
            </a:extLst>
          </p:cNvPr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604C3E-B59C-432A-B077-AC95B92D60A7}"/>
              </a:ext>
            </a:extLst>
          </p:cNvPr>
          <p:cNvSpPr txBox="1"/>
          <p:nvPr/>
        </p:nvSpPr>
        <p:spPr>
          <a:xfrm>
            <a:off x="579160" y="1096725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050" dirty="0">
                <a:latin typeface="+mn-ea"/>
              </a:rPr>
              <a:t>	</a:t>
            </a:r>
            <a:r>
              <a:rPr lang="en-US" altLang="ko-KR" sz="1400" b="1" dirty="0"/>
              <a:t> [2-2] </a:t>
            </a:r>
            <a:r>
              <a:rPr lang="ko-KR" altLang="en-US" sz="1400" b="1" dirty="0">
                <a:latin typeface="+mn-ea"/>
              </a:rPr>
              <a:t>시간별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주차대수 조회</a:t>
            </a:r>
            <a:endParaRPr lang="en-US" altLang="ko-KR" sz="1200" dirty="0">
              <a:latin typeface="+mn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778143-1151-4AB6-9880-920B437AD1E2}"/>
              </a:ext>
            </a:extLst>
          </p:cNvPr>
          <p:cNvSpPr txBox="1"/>
          <p:nvPr/>
        </p:nvSpPr>
        <p:spPr>
          <a:xfrm>
            <a:off x="692696" y="8850261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시간별 주차대수 조회 창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sp>
        <p:nvSpPr>
          <p:cNvPr id="38" name="모서리가 둥근 직사각형 17">
            <a:extLst>
              <a:ext uri="{FF2B5EF4-FFF2-40B4-BE49-F238E27FC236}">
                <a16:creationId xmlns:a16="http://schemas.microsoft.com/office/drawing/2014/main" id="{737E416A-06B0-4D80-994E-0731FE72B604}"/>
              </a:ext>
            </a:extLst>
          </p:cNvPr>
          <p:cNvSpPr/>
          <p:nvPr/>
        </p:nvSpPr>
        <p:spPr>
          <a:xfrm>
            <a:off x="776325" y="5864963"/>
            <a:ext cx="1869885" cy="84068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모서리가 둥근 직사각형 14">
            <a:extLst>
              <a:ext uri="{FF2B5EF4-FFF2-40B4-BE49-F238E27FC236}">
                <a16:creationId xmlns:a16="http://schemas.microsoft.com/office/drawing/2014/main" id="{3CE4B3F7-A174-4810-8819-C97073321D0A}"/>
              </a:ext>
            </a:extLst>
          </p:cNvPr>
          <p:cNvSpPr/>
          <p:nvPr/>
        </p:nvSpPr>
        <p:spPr>
          <a:xfrm>
            <a:off x="5630520" y="5882431"/>
            <a:ext cx="407268" cy="59053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05BFA10-3E85-48F5-ADF7-4806DD11072B}"/>
              </a:ext>
            </a:extLst>
          </p:cNvPr>
          <p:cNvSpPr/>
          <p:nvPr/>
        </p:nvSpPr>
        <p:spPr>
          <a:xfrm>
            <a:off x="665742" y="1479017"/>
            <a:ext cx="5875911" cy="1678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주차 시간별 차량 대수를 층별로 확인 할 수 있으며 한 시간 간격으로 차량대수가 집계 된다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모니터링 프로그램 상단 </a:t>
            </a:r>
            <a:r>
              <a:rPr lang="ko-KR" altLang="en-US" sz="1000" b="1" dirty="0">
                <a:latin typeface="+mn-ea"/>
              </a:rPr>
              <a:t>조회 </a:t>
            </a:r>
            <a:r>
              <a:rPr lang="en-US" altLang="ko-KR" sz="1000" b="1" dirty="0">
                <a:latin typeface="+mn-ea"/>
              </a:rPr>
              <a:t>&gt; </a:t>
            </a:r>
            <a:r>
              <a:rPr lang="ko-KR" altLang="en-US" sz="1000" b="1" dirty="0">
                <a:latin typeface="+mn-ea"/>
              </a:rPr>
              <a:t>시간별 주차대수 조회 클릭</a:t>
            </a:r>
            <a:endParaRPr lang="en-US" altLang="ko-KR" sz="1000" b="1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  <a:defRPr/>
            </a:pPr>
            <a:r>
              <a:rPr lang="ko-KR" altLang="en-US" sz="1000" dirty="0">
                <a:latin typeface="+mn-ea"/>
              </a:rPr>
              <a:t>층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조회하고자 하는 층을 선택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기간설정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기간을 설정하여 원하는 날짜를 조회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  <a:defRPr/>
            </a:pPr>
            <a:r>
              <a:rPr lang="ko-KR" altLang="en-US" sz="1000" dirty="0">
                <a:latin typeface="+mn-ea"/>
              </a:rPr>
              <a:t>조회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검색조건 설정 후 버튼을 눌러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파일 저장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엑셀 파일로 저장할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인쇄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인쇄할 수 있다</a:t>
            </a:r>
            <a:r>
              <a:rPr lang="en-US" altLang="ko-KR" sz="1000" dirty="0">
                <a:latin typeface="+mn-ea"/>
              </a:rPr>
              <a:t>.</a:t>
            </a:r>
            <a:endParaRPr lang="en-US" altLang="ko-KR" sz="800" dirty="0">
              <a:latin typeface="+mn-ea"/>
            </a:endParaRPr>
          </a:p>
        </p:txBody>
      </p:sp>
      <p:sp>
        <p:nvSpPr>
          <p:cNvPr id="47" name="모서리가 둥근 직사각형 32">
            <a:extLst>
              <a:ext uri="{FF2B5EF4-FFF2-40B4-BE49-F238E27FC236}">
                <a16:creationId xmlns:a16="http://schemas.microsoft.com/office/drawing/2014/main" id="{B674C4B7-1A84-46B9-B3B6-8B221C881CB5}"/>
              </a:ext>
            </a:extLst>
          </p:cNvPr>
          <p:cNvSpPr/>
          <p:nvPr/>
        </p:nvSpPr>
        <p:spPr>
          <a:xfrm>
            <a:off x="3489893" y="3656856"/>
            <a:ext cx="1451275" cy="294692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1AD9D3A-C9BD-42E3-A903-3E9762E8A073}"/>
              </a:ext>
            </a:extLst>
          </p:cNvPr>
          <p:cNvSpPr txBox="1"/>
          <p:nvPr/>
        </p:nvSpPr>
        <p:spPr>
          <a:xfrm>
            <a:off x="666742" y="4864608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시간별 주차대수 조회 접속경로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B5BA18AD-CA7C-48EF-AE3D-E2E98EFE8BDD}"/>
              </a:ext>
            </a:extLst>
          </p:cNvPr>
          <p:cNvSpPr/>
          <p:nvPr/>
        </p:nvSpPr>
        <p:spPr>
          <a:xfrm>
            <a:off x="3253889" y="361435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045E1426-D919-49A6-B22F-A7A911F6F675}"/>
              </a:ext>
            </a:extLst>
          </p:cNvPr>
          <p:cNvSpPr/>
          <p:nvPr/>
        </p:nvSpPr>
        <p:spPr>
          <a:xfrm>
            <a:off x="2676567" y="5864963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1491B722-6C9E-46BB-B877-37E9127B21BF}"/>
              </a:ext>
            </a:extLst>
          </p:cNvPr>
          <p:cNvSpPr/>
          <p:nvPr/>
        </p:nvSpPr>
        <p:spPr>
          <a:xfrm>
            <a:off x="6065542" y="585682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94255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6BB9D18-A03F-2A32-B5BA-DE915331A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26" y="3161159"/>
            <a:ext cx="4991100" cy="164782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86" y="5429238"/>
            <a:ext cx="5313204" cy="3322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선택한 층의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주차면 타입 별 주차면 사용상태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주차면에 주차한 차량이력을 조회</a:t>
            </a:r>
            <a:r>
              <a:rPr lang="ko-KR" altLang="en-US" sz="1000" b="1" dirty="0">
                <a:latin typeface="+mn-ea"/>
              </a:rPr>
              <a:t>할 수 있다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모니터링 프로그램 상단 </a:t>
            </a:r>
            <a:r>
              <a:rPr lang="ko-KR" altLang="en-US" sz="1000" b="1" dirty="0">
                <a:latin typeface="+mn-ea"/>
              </a:rPr>
              <a:t>조회 </a:t>
            </a:r>
            <a:r>
              <a:rPr lang="en-US" altLang="ko-KR" sz="1000" b="1" dirty="0">
                <a:latin typeface="+mn-ea"/>
              </a:rPr>
              <a:t>&gt;</a:t>
            </a:r>
            <a:r>
              <a:rPr lang="ko-KR" altLang="en-US" sz="1000" b="1" dirty="0">
                <a:latin typeface="+mn-ea"/>
              </a:rPr>
              <a:t> 주차면 조회 </a:t>
            </a:r>
            <a:r>
              <a:rPr lang="ko-KR" altLang="en-US" sz="1000" dirty="0">
                <a:latin typeface="+mn-ea"/>
              </a:rPr>
              <a:t>클릭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주차된 면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차량이 주차되어 있는 주차 면을 조회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주차 가능 면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차량이 주차되어있지 않아 주차가 가능한 주차 면을 조회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주차 금지 면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주차를 허용하지 않는 주차 면을 조회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장비 고장 면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연결되어있는 장비가 고장이나 문제가 있는 주차 면을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조회한 주차면 정보를 클릭하여 세부 정보 조회</a:t>
            </a:r>
            <a:r>
              <a:rPr lang="en-US" altLang="ko-KR" sz="1000" dirty="0">
                <a:latin typeface="+mn-ea"/>
              </a:rPr>
              <a:t>.</a:t>
            </a: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24416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62180" y="1084398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[2-3] </a:t>
            </a:r>
            <a:r>
              <a:rPr lang="ko-KR" altLang="en-US" sz="1400" b="1" dirty="0">
                <a:latin typeface="+mn-ea"/>
              </a:rPr>
              <a:t>주차면 조회</a:t>
            </a:r>
            <a:endParaRPr lang="en-US" altLang="ko-KR" sz="800" dirty="0">
              <a:latin typeface="+mn-ea"/>
            </a:endParaRPr>
          </a:p>
          <a:p>
            <a:pPr marL="228600" lvl="1" indent="-228600"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 marL="228600" lvl="1" indent="-228600"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 marL="228600" lvl="1" indent="-228600"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4384" y="8762883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조회 창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2132856" y="5653641"/>
            <a:ext cx="1296144" cy="254538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764704" y="7618548"/>
            <a:ext cx="5311486" cy="110772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90167" y="4820233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조회 접속경로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10A885-0D01-4F53-9F58-8A57FC8A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CFF9884-EBB7-4E0F-B09F-9B5DB01226FD}"/>
              </a:ext>
            </a:extLst>
          </p:cNvPr>
          <p:cNvSpPr/>
          <p:nvPr/>
        </p:nvSpPr>
        <p:spPr>
          <a:xfrm>
            <a:off x="3356992" y="375487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024A143-EFC1-4475-8CCC-A0DAD7175096}"/>
              </a:ext>
            </a:extLst>
          </p:cNvPr>
          <p:cNvSpPr/>
          <p:nvPr/>
        </p:nvSpPr>
        <p:spPr>
          <a:xfrm>
            <a:off x="3444247" y="5647787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5ABA972-676C-4D40-8245-CCFFE8220A4B}"/>
              </a:ext>
            </a:extLst>
          </p:cNvPr>
          <p:cNvSpPr/>
          <p:nvPr/>
        </p:nvSpPr>
        <p:spPr>
          <a:xfrm>
            <a:off x="6139887" y="761854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17" name="모서리가 둥근 직사각형 32">
            <a:extLst>
              <a:ext uri="{FF2B5EF4-FFF2-40B4-BE49-F238E27FC236}">
                <a16:creationId xmlns:a16="http://schemas.microsoft.com/office/drawing/2014/main" id="{C5B9130E-CA3D-4FF4-8A74-0E6554B81776}"/>
              </a:ext>
            </a:extLst>
          </p:cNvPr>
          <p:cNvSpPr/>
          <p:nvPr/>
        </p:nvSpPr>
        <p:spPr>
          <a:xfrm>
            <a:off x="3573016" y="3905267"/>
            <a:ext cx="792088" cy="21588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B70FF070-40EB-504C-8EE6-24353956F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04" y="5576819"/>
            <a:ext cx="5312246" cy="357168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25D8388-087B-27BF-F5BB-D5F04DF07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26" y="3593207"/>
            <a:ext cx="4991100" cy="1647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선택한 층의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주차면 사용 빈도 수를 확인</a:t>
            </a:r>
            <a:r>
              <a:rPr lang="ko-KR" altLang="en-US" sz="1000" b="1" dirty="0">
                <a:latin typeface="+mn-ea"/>
              </a:rPr>
              <a:t>할 수 있다</a:t>
            </a:r>
            <a:r>
              <a:rPr lang="en-US" altLang="ko-KR" sz="1000" b="1" dirty="0">
                <a:latin typeface="+mn-ea"/>
              </a:rPr>
              <a:t>. 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모니터링 프로그램 </a:t>
            </a:r>
            <a:r>
              <a:rPr lang="ko-KR" altLang="en-US" sz="1000" b="1" dirty="0">
                <a:latin typeface="+mn-ea"/>
              </a:rPr>
              <a:t>상단 조회 </a:t>
            </a:r>
            <a:r>
              <a:rPr lang="en-US" altLang="ko-KR" sz="1000" b="1" dirty="0">
                <a:latin typeface="+mn-ea"/>
              </a:rPr>
              <a:t>&gt;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ko-KR" altLang="en-US" sz="1000" b="1" dirty="0" err="1">
                <a:latin typeface="+mn-ea"/>
              </a:rPr>
              <a:t>만차요율</a:t>
            </a:r>
            <a:r>
              <a:rPr lang="ko-KR" altLang="en-US" sz="1000" b="1" dirty="0">
                <a:latin typeface="+mn-ea"/>
              </a:rPr>
              <a:t> 조회 </a:t>
            </a:r>
            <a:r>
              <a:rPr lang="ko-KR" altLang="en-US" sz="1000" dirty="0">
                <a:latin typeface="+mn-ea"/>
              </a:rPr>
              <a:t>클릭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en-US" altLang="ko-KR" sz="1000" dirty="0">
                <a:latin typeface="+mn-ea"/>
              </a:rPr>
              <a:t>“% </a:t>
            </a:r>
            <a:r>
              <a:rPr lang="ko-KR" altLang="en-US" sz="1000" dirty="0">
                <a:latin typeface="+mn-ea"/>
              </a:rPr>
              <a:t>적용</a:t>
            </a:r>
            <a:r>
              <a:rPr lang="en-US" altLang="ko-KR" sz="1000" dirty="0"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선택 시 주차대수가 아닌 </a:t>
            </a:r>
            <a:r>
              <a:rPr lang="ko-KR" altLang="en-US" sz="1000" dirty="0" err="1">
                <a:latin typeface="+mn-ea"/>
              </a:rPr>
              <a:t>만차요율로</a:t>
            </a:r>
            <a:r>
              <a:rPr lang="ko-KR" altLang="en-US" sz="1000" dirty="0">
                <a:latin typeface="+mn-ea"/>
              </a:rPr>
              <a:t> 표기되고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기간 간격이 </a:t>
            </a:r>
            <a:r>
              <a:rPr lang="en-US" altLang="ko-KR" sz="1000" dirty="0">
                <a:latin typeface="+mn-ea"/>
              </a:rPr>
              <a:t>1</a:t>
            </a:r>
            <a:r>
              <a:rPr lang="ko-KR" altLang="en-US" sz="1000" dirty="0">
                <a:latin typeface="+mn-ea"/>
              </a:rPr>
              <a:t>일 이상인 경우 시간대별 평균값으로 계산된다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(1</a:t>
            </a:r>
            <a:r>
              <a:rPr lang="ko-KR" altLang="en-US" sz="1000" dirty="0">
                <a:latin typeface="+mn-ea"/>
              </a:rPr>
              <a:t>일</a:t>
            </a:r>
            <a:r>
              <a:rPr lang="en-US" altLang="ko-KR" sz="1000" dirty="0">
                <a:latin typeface="+mn-ea"/>
              </a:rPr>
              <a:t>~31</a:t>
            </a:r>
            <a:r>
              <a:rPr lang="ko-KR" altLang="en-US" sz="1000" dirty="0">
                <a:latin typeface="+mn-ea"/>
              </a:rPr>
              <a:t>일 조회 </a:t>
            </a:r>
            <a:r>
              <a:rPr lang="en-US" altLang="ko-KR" sz="1000" dirty="0">
                <a:latin typeface="+mn-ea"/>
              </a:rPr>
              <a:t>– </a:t>
            </a:r>
            <a:r>
              <a:rPr lang="ko-KR" altLang="en-US" sz="1000" dirty="0">
                <a:latin typeface="+mn-ea"/>
              </a:rPr>
              <a:t>해당 월의 시간대별 주차대수 또는 </a:t>
            </a:r>
            <a:r>
              <a:rPr lang="ko-KR" altLang="en-US" sz="1000" dirty="0" err="1">
                <a:latin typeface="+mn-ea"/>
              </a:rPr>
              <a:t>만차요율을</a:t>
            </a:r>
            <a:r>
              <a:rPr lang="ko-KR" altLang="en-US" sz="1000" dirty="0">
                <a:latin typeface="+mn-ea"/>
              </a:rPr>
              <a:t> 볼 수 있다</a:t>
            </a:r>
            <a:r>
              <a:rPr lang="en-US" altLang="ko-KR" sz="1000" dirty="0">
                <a:latin typeface="+mn-ea"/>
              </a:rPr>
              <a:t>)</a:t>
            </a:r>
            <a:endParaRPr lang="en-US" altLang="ko-KR" sz="8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조회 </a:t>
            </a:r>
            <a:r>
              <a:rPr lang="en-US" altLang="ko-KR" sz="1000" dirty="0">
                <a:latin typeface="+mn-ea"/>
              </a:rPr>
              <a:t>: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검색조건 설정 후 버튼을 눌러 정보를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파일 저장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엑셀 파일로 저장할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인쇄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인쇄할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471035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59099" y="1093523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[2-4] </a:t>
            </a:r>
            <a:r>
              <a:rPr lang="ko-KR" altLang="en-US" sz="1400" b="1" dirty="0" err="1">
                <a:latin typeface="+mn-ea"/>
              </a:rPr>
              <a:t>만차요율</a:t>
            </a:r>
            <a:r>
              <a:rPr lang="ko-KR" altLang="en-US" sz="1400" b="1" dirty="0">
                <a:latin typeface="+mn-ea"/>
              </a:rPr>
              <a:t> 조회</a:t>
            </a:r>
            <a:endParaRPr lang="en-US" altLang="ko-KR" sz="10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9526" y="9099749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 err="1">
                <a:latin typeface="+mn-ea"/>
              </a:rPr>
              <a:t>만차요율</a:t>
            </a:r>
            <a:r>
              <a:rPr lang="ko-KR" altLang="en-US" sz="800" dirty="0">
                <a:latin typeface="+mn-ea"/>
              </a:rPr>
              <a:t> 조회 창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594011" y="5778500"/>
            <a:ext cx="482939" cy="42179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88391" y="5219573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 err="1">
                <a:latin typeface="+mn-ea"/>
              </a:rPr>
              <a:t>만차요율</a:t>
            </a:r>
            <a:r>
              <a:rPr lang="ko-KR" altLang="en-US" sz="800" dirty="0">
                <a:latin typeface="+mn-ea"/>
              </a:rPr>
              <a:t> 조회 접속경로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204862" y="5771196"/>
            <a:ext cx="2088233" cy="47364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32">
            <a:extLst>
              <a:ext uri="{FF2B5EF4-FFF2-40B4-BE49-F238E27FC236}">
                <a16:creationId xmlns:a16="http://schemas.microsoft.com/office/drawing/2014/main" id="{8DE7A6CE-67C2-46E0-B55D-27AEED76BE63}"/>
              </a:ext>
            </a:extLst>
          </p:cNvPr>
          <p:cNvSpPr/>
          <p:nvPr/>
        </p:nvSpPr>
        <p:spPr>
          <a:xfrm>
            <a:off x="3585806" y="4555970"/>
            <a:ext cx="851306" cy="19382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47C8419-6797-4EE2-9356-EE71CC77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5B96391E-D409-4101-AC81-DF7392C0FDE5}"/>
              </a:ext>
            </a:extLst>
          </p:cNvPr>
          <p:cNvSpPr/>
          <p:nvPr/>
        </p:nvSpPr>
        <p:spPr>
          <a:xfrm>
            <a:off x="3356992" y="440002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71619A12-C92E-4FE7-BFAD-A4A189019589}"/>
              </a:ext>
            </a:extLst>
          </p:cNvPr>
          <p:cNvSpPr/>
          <p:nvPr/>
        </p:nvSpPr>
        <p:spPr>
          <a:xfrm>
            <a:off x="1971996" y="575197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ED0A9269-EAD1-4B04-AB91-2010825F6300}"/>
              </a:ext>
            </a:extLst>
          </p:cNvPr>
          <p:cNvSpPr/>
          <p:nvPr/>
        </p:nvSpPr>
        <p:spPr>
          <a:xfrm>
            <a:off x="6042601" y="580604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DE9AA7B-EBE6-7E9C-03CA-5118D26F1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26" y="3593207"/>
            <a:ext cx="4991100" cy="16478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5950690"/>
            <a:ext cx="3266659" cy="233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층별 또는 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NVR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별로 카메라 상태 및 위치</a:t>
            </a:r>
            <a:r>
              <a:rPr lang="ko-KR" altLang="en-US" sz="1000" b="1" dirty="0">
                <a:latin typeface="+mn-ea"/>
              </a:rPr>
              <a:t>를 조회할 수 있다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모니터링 </a:t>
            </a:r>
            <a:r>
              <a:rPr lang="ko-KR" altLang="en-US" sz="1000" b="1" dirty="0">
                <a:latin typeface="+mn-ea"/>
              </a:rPr>
              <a:t>프로그램 상단 조회 </a:t>
            </a:r>
            <a:r>
              <a:rPr lang="en-US" altLang="ko-KR" sz="1000" b="1" dirty="0">
                <a:latin typeface="+mn-ea"/>
              </a:rPr>
              <a:t>&gt;</a:t>
            </a:r>
            <a:r>
              <a:rPr lang="ko-KR" altLang="en-US" sz="1000" b="1" dirty="0">
                <a:latin typeface="+mn-ea"/>
              </a:rPr>
              <a:t> 카메라 상태 조회 </a:t>
            </a:r>
            <a:r>
              <a:rPr lang="ko-KR" altLang="en-US" sz="1000" dirty="0">
                <a:latin typeface="+mn-ea"/>
              </a:rPr>
              <a:t>클릭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원하는 층을 선택하여 카메라 상태와 위치를 조회할 수 있다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층별 선택 시 </a:t>
            </a:r>
            <a:r>
              <a:rPr lang="en-US" altLang="ko-KR" sz="1000" dirty="0">
                <a:latin typeface="+mn-ea"/>
              </a:rPr>
              <a:t>NVR</a:t>
            </a:r>
            <a:r>
              <a:rPr lang="ko-KR" altLang="en-US" sz="1000" dirty="0">
                <a:latin typeface="+mn-ea"/>
              </a:rPr>
              <a:t>로 조회 할 수 없다</a:t>
            </a:r>
            <a:r>
              <a:rPr lang="en-US" altLang="ko-KR" sz="1000" dirty="0">
                <a:latin typeface="+mn-ea"/>
              </a:rPr>
              <a:t>.)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원하는 </a:t>
            </a:r>
            <a:r>
              <a:rPr lang="en-US" altLang="ko-KR" sz="1000" dirty="0">
                <a:latin typeface="+mn-ea"/>
              </a:rPr>
              <a:t>NVR</a:t>
            </a:r>
            <a:r>
              <a:rPr lang="ko-KR" altLang="en-US" sz="1000" dirty="0">
                <a:latin typeface="+mn-ea"/>
              </a:rPr>
              <a:t>을 선택하여 카메라의 상태와 위치를 확인할 수 있다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(NVR</a:t>
            </a:r>
            <a:r>
              <a:rPr lang="ko-KR" altLang="en-US" sz="1000" dirty="0">
                <a:latin typeface="+mn-ea"/>
              </a:rPr>
              <a:t> 선택 시 층별로 조회 할 수 없다</a:t>
            </a:r>
            <a:r>
              <a:rPr lang="en-US" altLang="ko-KR" sz="1000" dirty="0">
                <a:latin typeface="+mn-ea"/>
              </a:rPr>
              <a:t>.)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en-US" altLang="ko-KR" sz="1000" dirty="0">
                <a:latin typeface="+mn-ea"/>
              </a:rPr>
              <a:t>“</a:t>
            </a:r>
            <a:r>
              <a:rPr lang="ko-KR" altLang="en-US" sz="1000" dirty="0">
                <a:latin typeface="+mn-ea"/>
              </a:rPr>
              <a:t>정상</a:t>
            </a:r>
            <a:r>
              <a:rPr lang="en-US" altLang="ko-KR" sz="1000" dirty="0"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또는</a:t>
            </a:r>
            <a:r>
              <a:rPr lang="en-US" altLang="ko-KR" sz="1000" dirty="0">
                <a:latin typeface="+mn-ea"/>
              </a:rPr>
              <a:t> “</a:t>
            </a:r>
            <a:r>
              <a:rPr lang="ko-KR" altLang="en-US" sz="1000" dirty="0" err="1">
                <a:latin typeface="+mn-ea"/>
              </a:rPr>
              <a:t>통신안됨</a:t>
            </a:r>
            <a:r>
              <a:rPr lang="en-US" altLang="ko-KR" sz="1000" dirty="0"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또는</a:t>
            </a:r>
            <a:r>
              <a:rPr lang="en-US" altLang="ko-KR" sz="1000" dirty="0">
                <a:latin typeface="+mn-ea"/>
              </a:rPr>
              <a:t> “</a:t>
            </a:r>
            <a:r>
              <a:rPr lang="ko-KR" altLang="en-US" sz="1000" dirty="0">
                <a:latin typeface="+mn-ea"/>
              </a:rPr>
              <a:t>정상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 err="1">
                <a:latin typeface="+mn-ea"/>
              </a:rPr>
              <a:t>통신안됨</a:t>
            </a:r>
            <a:r>
              <a:rPr lang="en-US" altLang="ko-KR" sz="1000" dirty="0"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선택하여 카메라상태에 따라 조회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조회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검색조건 설정 후 버튼을 눌러 정보를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파일 저장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엑셀 파일로 저장할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AutoNum type="arabicPeriod" startAt="2"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AutoNum type="arabicPeriod" startAt="2"/>
            </a:pP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36712" y="1107104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[2-5] </a:t>
            </a:r>
            <a:r>
              <a:rPr lang="ko-KR" altLang="en-US" sz="1400" b="1" dirty="0">
                <a:latin typeface="+mn-ea"/>
              </a:rPr>
              <a:t>카메라 상태 조회</a:t>
            </a:r>
            <a:endParaRPr lang="en-US" altLang="ko-KR" sz="10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9639" y="8305564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카메라 상태 조회 창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645024" y="6119692"/>
            <a:ext cx="360000" cy="25200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89639" y="5243045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</a:t>
            </a:r>
            <a:r>
              <a:rPr lang="en-US" altLang="ko-KR" sz="800" dirty="0">
                <a:latin typeface="+mn-ea"/>
              </a:rPr>
              <a:t> [</a:t>
            </a:r>
            <a:r>
              <a:rPr lang="ko-KR" altLang="en-US" sz="800" dirty="0">
                <a:latin typeface="+mn-ea"/>
              </a:rPr>
              <a:t>카메라 상태 조회 접속경로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79042" y="6107819"/>
            <a:ext cx="688659" cy="48818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32">
            <a:extLst>
              <a:ext uri="{FF2B5EF4-FFF2-40B4-BE49-F238E27FC236}">
                <a16:creationId xmlns:a16="http://schemas.microsoft.com/office/drawing/2014/main" id="{9AE9AC6E-AB17-4ECD-A7F4-648C50C898A9}"/>
              </a:ext>
            </a:extLst>
          </p:cNvPr>
          <p:cNvSpPr/>
          <p:nvPr/>
        </p:nvSpPr>
        <p:spPr>
          <a:xfrm>
            <a:off x="3542406" y="4786100"/>
            <a:ext cx="1110730" cy="16690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C1A110-9F99-44A2-8C3F-F2AC40B2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AE6E14DC-6A4E-4875-8A53-9EA16750ED1D}"/>
              </a:ext>
            </a:extLst>
          </p:cNvPr>
          <p:cNvSpPr/>
          <p:nvPr/>
        </p:nvSpPr>
        <p:spPr>
          <a:xfrm>
            <a:off x="3276735" y="464202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E40D5A4B-0E3E-4CFD-B2BE-7AC207ED5898}"/>
              </a:ext>
            </a:extLst>
          </p:cNvPr>
          <p:cNvSpPr/>
          <p:nvPr/>
        </p:nvSpPr>
        <p:spPr>
          <a:xfrm>
            <a:off x="1340768" y="587326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55F6EF9A-0148-4CAA-B537-DE2A8CAF9C2E}"/>
              </a:ext>
            </a:extLst>
          </p:cNvPr>
          <p:cNvSpPr/>
          <p:nvPr/>
        </p:nvSpPr>
        <p:spPr>
          <a:xfrm>
            <a:off x="4005024" y="5915518"/>
            <a:ext cx="212819" cy="192301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5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5E3B47A-92B6-4600-A571-4E3ED6191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11" y="6369078"/>
            <a:ext cx="1775708" cy="1195155"/>
          </a:xfrm>
          <a:prstGeom prst="rect">
            <a:avLst/>
          </a:prstGeom>
        </p:spPr>
      </p:pic>
      <p:sp>
        <p:nvSpPr>
          <p:cNvPr id="58" name="모서리가 둥근 직사각형 15">
            <a:extLst>
              <a:ext uri="{FF2B5EF4-FFF2-40B4-BE49-F238E27FC236}">
                <a16:creationId xmlns:a16="http://schemas.microsoft.com/office/drawing/2014/main" id="{1588B3C7-683F-4D0F-B732-828679C9A800}"/>
              </a:ext>
            </a:extLst>
          </p:cNvPr>
          <p:cNvSpPr/>
          <p:nvPr/>
        </p:nvSpPr>
        <p:spPr>
          <a:xfrm>
            <a:off x="1466763" y="6107819"/>
            <a:ext cx="678197" cy="48818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19FC65B9-4AC4-4250-BF9B-A5F3F6AADC7D}"/>
              </a:ext>
            </a:extLst>
          </p:cNvPr>
          <p:cNvSpPr/>
          <p:nvPr/>
        </p:nvSpPr>
        <p:spPr>
          <a:xfrm>
            <a:off x="2024844" y="587326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60" name="모서리가 둥근 직사각형 15">
            <a:extLst>
              <a:ext uri="{FF2B5EF4-FFF2-40B4-BE49-F238E27FC236}">
                <a16:creationId xmlns:a16="http://schemas.microsoft.com/office/drawing/2014/main" id="{1562BADB-C848-4F6B-8A99-BF551E9D1152}"/>
              </a:ext>
            </a:extLst>
          </p:cNvPr>
          <p:cNvSpPr/>
          <p:nvPr/>
        </p:nvSpPr>
        <p:spPr>
          <a:xfrm>
            <a:off x="2151919" y="6107819"/>
            <a:ext cx="648000" cy="48818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B66BB694-C8F2-4CF7-854D-0301AB7D617C}"/>
              </a:ext>
            </a:extLst>
          </p:cNvPr>
          <p:cNvSpPr/>
          <p:nvPr/>
        </p:nvSpPr>
        <p:spPr>
          <a:xfrm>
            <a:off x="2726458" y="587326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D00F38FC-4FFF-436C-A867-652F9847E561}"/>
              </a:ext>
            </a:extLst>
          </p:cNvPr>
          <p:cNvSpPr/>
          <p:nvPr/>
        </p:nvSpPr>
        <p:spPr>
          <a:xfrm>
            <a:off x="3877623" y="6749292"/>
            <a:ext cx="559489" cy="163483"/>
          </a:xfrm>
          <a:prstGeom prst="rightArrow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1E18A4-3915-4325-8A03-AC550700E198}"/>
              </a:ext>
            </a:extLst>
          </p:cNvPr>
          <p:cNvSpPr txBox="1"/>
          <p:nvPr/>
        </p:nvSpPr>
        <p:spPr>
          <a:xfrm>
            <a:off x="4293096" y="8305564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카메라 위치 확인 창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7260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8BA4DFC-07B6-87C9-1AE1-1E0676415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63" y="7167032"/>
            <a:ext cx="5415555" cy="13852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주차한 차량이나 주차되어있는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차량의 입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1000" b="1" dirty="0" err="1">
                <a:solidFill>
                  <a:srgbClr val="FF0000"/>
                </a:solidFill>
                <a:latin typeface="+mn-ea"/>
              </a:rPr>
              <a:t>출차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 정보를 확인</a:t>
            </a:r>
            <a:r>
              <a:rPr lang="ko-KR" altLang="en-US" sz="1000" b="1" dirty="0">
                <a:latin typeface="+mn-ea"/>
              </a:rPr>
              <a:t>할 수 있다</a:t>
            </a:r>
            <a:r>
              <a:rPr lang="en-US" altLang="ko-KR" sz="1000" b="1" dirty="0">
                <a:latin typeface="+mn-ea"/>
              </a:rPr>
              <a:t>. </a:t>
            </a:r>
            <a:r>
              <a:rPr lang="ko-KR" altLang="en-US" sz="1000" b="1" dirty="0">
                <a:latin typeface="+mn-ea"/>
              </a:rPr>
              <a:t>검색조건에서 기간을 설정 할 때 시간까지 설정해 주어야 한다</a:t>
            </a:r>
            <a:r>
              <a:rPr lang="en-US" altLang="ko-KR" sz="1000" b="1" dirty="0">
                <a:latin typeface="+mn-ea"/>
              </a:rPr>
              <a:t>. 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모니터링 프로그램 상단 </a:t>
            </a:r>
            <a:r>
              <a:rPr lang="ko-KR" altLang="en-US" sz="1000" b="1" dirty="0">
                <a:latin typeface="+mn-ea"/>
              </a:rPr>
              <a:t>조회 </a:t>
            </a:r>
            <a:r>
              <a:rPr lang="en-US" altLang="ko-KR" sz="1000" b="1" dirty="0">
                <a:latin typeface="+mn-ea"/>
              </a:rPr>
              <a:t>&gt;</a:t>
            </a:r>
            <a:r>
              <a:rPr lang="ko-KR" altLang="en-US" sz="1000" b="1" dirty="0">
                <a:latin typeface="+mn-ea"/>
              </a:rPr>
              <a:t> 주차 차량 조회 </a:t>
            </a:r>
            <a:r>
              <a:rPr lang="ko-KR" altLang="en-US" sz="1000" dirty="0">
                <a:latin typeface="+mn-ea"/>
              </a:rPr>
              <a:t>클릭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조회할 차량이 주차된 차량인지 주차했던 차량인지를 선택할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b="1" dirty="0">
                <a:latin typeface="+mn-ea"/>
              </a:rPr>
              <a:t>전체 </a:t>
            </a:r>
            <a:r>
              <a:rPr lang="en-US" altLang="ko-KR" sz="1000" b="1" dirty="0">
                <a:latin typeface="+mn-ea"/>
              </a:rPr>
              <a:t>: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주차된 차량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주차했던 차량 구분 없이 전체 조회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b="1" dirty="0">
                <a:latin typeface="+mn-ea"/>
              </a:rPr>
              <a:t>현재 </a:t>
            </a:r>
            <a:r>
              <a:rPr lang="en-US" altLang="ko-KR" sz="1000" b="1" dirty="0">
                <a:latin typeface="+mn-ea"/>
              </a:rPr>
              <a:t>: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현재 주차장에 주차되어있는 차량을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b="1" dirty="0">
                <a:latin typeface="+mn-ea"/>
              </a:rPr>
              <a:t>이력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주차했던 차량을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3"/>
            </a:pPr>
            <a:r>
              <a:rPr lang="ko-KR" altLang="en-US" sz="1000" dirty="0">
                <a:latin typeface="+mn-ea"/>
              </a:rPr>
              <a:t>설정한 기간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시간이 입차 일시가 될지 </a:t>
            </a:r>
            <a:r>
              <a:rPr lang="ko-KR" altLang="en-US" sz="1000" dirty="0" err="1">
                <a:latin typeface="+mn-ea"/>
              </a:rPr>
              <a:t>출차</a:t>
            </a:r>
            <a:r>
              <a:rPr lang="ko-KR" altLang="en-US" sz="1000" dirty="0">
                <a:latin typeface="+mn-ea"/>
              </a:rPr>
              <a:t> 일시가 될지의 기준을 선택</a:t>
            </a:r>
            <a:r>
              <a:rPr lang="en-US" altLang="ko-KR" sz="1000" dirty="0">
                <a:latin typeface="+mn-ea"/>
              </a:rPr>
              <a:t>.</a:t>
            </a:r>
            <a:r>
              <a:rPr lang="ko-KR" altLang="en-US" sz="1000" dirty="0">
                <a:latin typeface="+mn-ea"/>
              </a:rPr>
              <a:t> 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AutoNum type="circleNumDbPlain" startAt="3"/>
            </a:pPr>
            <a:r>
              <a:rPr lang="ko-KR" altLang="en-US" sz="1000" dirty="0">
                <a:latin typeface="+mn-ea"/>
              </a:rPr>
              <a:t>옵션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이미지 있음 </a:t>
            </a: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차량의 이미지가 존재하는 정보만을 조회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오인식 제외 </a:t>
            </a:r>
            <a:r>
              <a:rPr lang="en-US" altLang="ko-KR" sz="1000" dirty="0">
                <a:latin typeface="+mn-ea"/>
              </a:rPr>
              <a:t>– </a:t>
            </a:r>
            <a:r>
              <a:rPr lang="ko-KR" altLang="en-US" sz="1000" dirty="0">
                <a:latin typeface="+mn-ea"/>
              </a:rPr>
              <a:t>차량번호를 인식하지 못한 정보를 제외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AutoNum type="circleNumDbPlain" startAt="3"/>
            </a:pPr>
            <a:r>
              <a:rPr lang="ko-KR" altLang="en-US" sz="1000" dirty="0">
                <a:latin typeface="+mn-ea"/>
              </a:rPr>
              <a:t>특정 차량번호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또는 주차면</a:t>
            </a:r>
            <a:r>
              <a:rPr lang="en-US" altLang="ko-KR" sz="1000" dirty="0">
                <a:latin typeface="+mn-ea"/>
              </a:rPr>
              <a:t>ID</a:t>
            </a:r>
            <a:r>
              <a:rPr lang="ko-KR" altLang="en-US" sz="1000" dirty="0">
                <a:latin typeface="+mn-ea"/>
              </a:rPr>
              <a:t>를 검색할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AutoNum type="circleNumDbPlain" startAt="3"/>
            </a:pPr>
            <a:r>
              <a:rPr lang="ko-KR" altLang="en-US" sz="1000" dirty="0">
                <a:latin typeface="+mn-ea"/>
              </a:rPr>
              <a:t>클릭 시 조회하여 나타난 주차 차량의 위치를 도면에서 확인할 수 있다</a:t>
            </a:r>
            <a:r>
              <a:rPr lang="en-US" altLang="ko-KR" sz="1000" dirty="0">
                <a:latin typeface="+mn-ea"/>
              </a:rPr>
              <a:t>.</a:t>
            </a:r>
            <a:r>
              <a:rPr lang="ko-KR" altLang="en-US" sz="1000" dirty="0">
                <a:latin typeface="+mn-ea"/>
              </a:rPr>
              <a:t> 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7"/>
            </a:pPr>
            <a:r>
              <a:rPr lang="ko-KR" altLang="en-US" sz="1000" dirty="0">
                <a:latin typeface="+mn-ea"/>
              </a:rPr>
              <a:t>조회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검색조건 설정 후 버튼을 눌러 정보를 조회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	</a:t>
            </a:r>
            <a:r>
              <a:rPr lang="ko-KR" altLang="en-US" sz="1000" dirty="0">
                <a:latin typeface="+mn-ea"/>
              </a:rPr>
              <a:t>파일 저장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조회한 정보를 엑셀 파일로 저장할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8"/>
            </a:pPr>
            <a:r>
              <a:rPr lang="en-US" altLang="ko-KR" sz="1000" dirty="0">
                <a:latin typeface="+mn-ea"/>
              </a:rPr>
              <a:t>1000</a:t>
            </a:r>
            <a:r>
              <a:rPr lang="ko-KR" altLang="en-US" sz="1000" dirty="0">
                <a:latin typeface="+mn-ea"/>
              </a:rPr>
              <a:t>건 씩의 조회 목록을 최신 정보부터 출력하여 맨 앞</a:t>
            </a: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◀◀</a:t>
            </a:r>
            <a:r>
              <a:rPr lang="en-US" altLang="ko-KR" sz="1000" dirty="0">
                <a:latin typeface="+mn-ea"/>
              </a:rPr>
              <a:t>), </a:t>
            </a:r>
            <a:r>
              <a:rPr lang="ko-KR" altLang="en-US" sz="1000" dirty="0">
                <a:latin typeface="+mn-ea"/>
              </a:rPr>
              <a:t>이전</a:t>
            </a: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◀</a:t>
            </a:r>
            <a:r>
              <a:rPr lang="en-US" altLang="ko-KR" sz="1000" dirty="0">
                <a:latin typeface="+mn-ea"/>
              </a:rPr>
              <a:t>), </a:t>
            </a:r>
            <a:r>
              <a:rPr lang="ko-KR" altLang="en-US" sz="1000" dirty="0">
                <a:latin typeface="+mn-ea"/>
              </a:rPr>
              <a:t>다음</a:t>
            </a: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▶</a:t>
            </a:r>
            <a:r>
              <a:rPr lang="en-US" altLang="ko-KR" sz="1000" dirty="0">
                <a:latin typeface="+mn-ea"/>
              </a:rPr>
              <a:t>), </a:t>
            </a:r>
            <a:r>
              <a:rPr lang="ko-KR" altLang="en-US" sz="1000" dirty="0">
                <a:latin typeface="+mn-ea"/>
              </a:rPr>
              <a:t>맨 뒤</a:t>
            </a:r>
            <a:r>
              <a:rPr lang="en-US" altLang="ko-KR" sz="1000" dirty="0">
                <a:latin typeface="+mn-ea"/>
              </a:rPr>
              <a:t>(</a:t>
            </a:r>
            <a:r>
              <a:rPr lang="ko-KR" altLang="en-US" sz="1000" dirty="0">
                <a:latin typeface="+mn-ea"/>
              </a:rPr>
              <a:t>▶ ▶</a:t>
            </a:r>
            <a:r>
              <a:rPr lang="en-US" altLang="ko-KR" sz="1000" dirty="0">
                <a:latin typeface="+mn-ea"/>
              </a:rPr>
              <a:t>)</a:t>
            </a:r>
            <a:r>
              <a:rPr lang="ko-KR" altLang="en-US" sz="1000" dirty="0">
                <a:latin typeface="+mn-ea"/>
              </a:rPr>
              <a:t> 버튼을 누르면서 정보를 확인할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9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610774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주차 차량 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35002" y="1083396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[3-1] </a:t>
            </a:r>
            <a:r>
              <a:rPr lang="ko-KR" altLang="en-US" sz="1400" b="1" dirty="0">
                <a:latin typeface="+mn-ea"/>
              </a:rPr>
              <a:t>주차 차량 조회</a:t>
            </a:r>
            <a:endParaRPr lang="en-US" altLang="ko-KR" sz="10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9626" y="8955733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차량 조회 창</a:t>
            </a:r>
            <a:r>
              <a:rPr lang="en-US" altLang="ko-KR" sz="800" dirty="0">
                <a:latin typeface="+mn-ea"/>
              </a:rPr>
              <a:t>]	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795880" y="7345579"/>
            <a:ext cx="959174" cy="14287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798784" y="7585082"/>
            <a:ext cx="959174" cy="14287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3170344" y="7580653"/>
            <a:ext cx="913336" cy="14287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908720" y="7857793"/>
            <a:ext cx="1736700" cy="16573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5458890" y="7387995"/>
            <a:ext cx="673646" cy="67497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3905944" y="8300582"/>
            <a:ext cx="576000" cy="14287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42918" y="6753200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차량 조회 접속경로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4F665AA-DDF8-4DB1-9F93-035F9C3DE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4113" y="5457056"/>
            <a:ext cx="5388423" cy="13576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7" name="모서리가 둥근 직사각형 32">
            <a:extLst>
              <a:ext uri="{FF2B5EF4-FFF2-40B4-BE49-F238E27FC236}">
                <a16:creationId xmlns:a16="http://schemas.microsoft.com/office/drawing/2014/main" id="{C6DEFFFC-8F40-4683-8E21-DE4DF3110ADD}"/>
              </a:ext>
            </a:extLst>
          </p:cNvPr>
          <p:cNvSpPr/>
          <p:nvPr/>
        </p:nvSpPr>
        <p:spPr>
          <a:xfrm>
            <a:off x="2932956" y="5615107"/>
            <a:ext cx="712068" cy="15538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EC37BE-D4DF-43F0-AE6F-935CB20B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2ABD46E1-E7F5-468E-AC8B-211D1B67EDAF}"/>
              </a:ext>
            </a:extLst>
          </p:cNvPr>
          <p:cNvSpPr/>
          <p:nvPr/>
        </p:nvSpPr>
        <p:spPr>
          <a:xfrm>
            <a:off x="2738388" y="5389045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F6E15DCF-D4A1-4638-9164-63B1CA0A7F36}"/>
              </a:ext>
            </a:extLst>
          </p:cNvPr>
          <p:cNvSpPr/>
          <p:nvPr/>
        </p:nvSpPr>
        <p:spPr>
          <a:xfrm>
            <a:off x="1787674" y="752623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F5115E6B-A316-44CC-A48F-7F103F9AE82C}"/>
              </a:ext>
            </a:extLst>
          </p:cNvPr>
          <p:cNvSpPr/>
          <p:nvPr/>
        </p:nvSpPr>
        <p:spPr>
          <a:xfrm>
            <a:off x="2910334" y="7542870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FB75FF93-D916-45FF-8DD4-EA16A838E394}"/>
              </a:ext>
            </a:extLst>
          </p:cNvPr>
          <p:cNvSpPr/>
          <p:nvPr/>
        </p:nvSpPr>
        <p:spPr>
          <a:xfrm>
            <a:off x="2679710" y="784676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5</a:t>
            </a: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4592FCE1-ECA5-42D5-8BB8-977D1E30F2BF}"/>
              </a:ext>
            </a:extLst>
          </p:cNvPr>
          <p:cNvSpPr/>
          <p:nvPr/>
        </p:nvSpPr>
        <p:spPr>
          <a:xfrm>
            <a:off x="3650234" y="8262950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6</a:t>
            </a: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4255AFFA-C18B-4EC8-BA85-FFBEB877C43B}"/>
              </a:ext>
            </a:extLst>
          </p:cNvPr>
          <p:cNvSpPr/>
          <p:nvPr/>
        </p:nvSpPr>
        <p:spPr>
          <a:xfrm>
            <a:off x="5206340" y="737079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7</a:t>
            </a: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5DFA9900-4A77-4AFD-8261-92F7BFE136B9}"/>
              </a:ext>
            </a:extLst>
          </p:cNvPr>
          <p:cNvSpPr/>
          <p:nvPr/>
        </p:nvSpPr>
        <p:spPr>
          <a:xfrm>
            <a:off x="1793466" y="730779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F3E954-471B-4DAA-A7F9-592C0B02559B}"/>
              </a:ext>
            </a:extLst>
          </p:cNvPr>
          <p:cNvSpPr txBox="1"/>
          <p:nvPr/>
        </p:nvSpPr>
        <p:spPr>
          <a:xfrm>
            <a:off x="4448032" y="778897"/>
            <a:ext cx="202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+mj-lt"/>
              </a:rPr>
              <a:t>※ </a:t>
            </a:r>
            <a:r>
              <a:rPr lang="ko-KR" altLang="en-US" sz="900" b="1" dirty="0" err="1">
                <a:solidFill>
                  <a:srgbClr val="FF0000"/>
                </a:solidFill>
                <a:latin typeface="+mj-lt"/>
              </a:rPr>
              <a:t>재부재</a:t>
            </a:r>
            <a:r>
              <a:rPr lang="ko-KR" altLang="en-US" sz="900" b="1" dirty="0">
                <a:solidFill>
                  <a:srgbClr val="FF0000"/>
                </a:solidFill>
                <a:latin typeface="+mj-lt"/>
              </a:rPr>
              <a:t> 카메라일 경우 사용불가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F0EF13D-7BF8-48DE-62E7-F99451384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80" y="8682129"/>
            <a:ext cx="3753057" cy="278716"/>
          </a:xfrm>
          <a:prstGeom prst="rect">
            <a:avLst/>
          </a:prstGeom>
        </p:spPr>
      </p:pic>
      <p:sp>
        <p:nvSpPr>
          <p:cNvPr id="15" name="모서리가 둥근 직사각형 30">
            <a:extLst>
              <a:ext uri="{FF2B5EF4-FFF2-40B4-BE49-F238E27FC236}">
                <a16:creationId xmlns:a16="http://schemas.microsoft.com/office/drawing/2014/main" id="{F6B2F374-365C-820B-D0D3-BC3614F2E9EF}"/>
              </a:ext>
            </a:extLst>
          </p:cNvPr>
          <p:cNvSpPr/>
          <p:nvPr/>
        </p:nvSpPr>
        <p:spPr>
          <a:xfrm>
            <a:off x="1916832" y="8714290"/>
            <a:ext cx="1512168" cy="22983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2F63E0B-63D3-80B1-40DF-58AD9459D10A}"/>
              </a:ext>
            </a:extLst>
          </p:cNvPr>
          <p:cNvSpPr/>
          <p:nvPr/>
        </p:nvSpPr>
        <p:spPr>
          <a:xfrm>
            <a:off x="1664282" y="864820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8849BE7-E958-4442-8330-008ECD2FF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57" y="4520952"/>
            <a:ext cx="4365116" cy="1296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109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주차한 차량이나 주차되어있는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차량의 영상 정보를 확인</a:t>
            </a:r>
            <a:r>
              <a:rPr lang="ko-KR" altLang="en-US" sz="1000" b="1" dirty="0">
                <a:latin typeface="+mn-ea"/>
              </a:rPr>
              <a:t>할 수 있다</a:t>
            </a:r>
            <a:r>
              <a:rPr lang="en-US" altLang="ko-KR" sz="1000" b="1" dirty="0">
                <a:latin typeface="+mn-ea"/>
              </a:rPr>
              <a:t>. </a:t>
            </a:r>
            <a:r>
              <a:rPr lang="ko-KR" altLang="en-US" sz="1000" b="1" dirty="0">
                <a:latin typeface="+mn-ea"/>
              </a:rPr>
              <a:t>검색조건에서 영상 데이터가 없는 경우 해당 </a:t>
            </a:r>
            <a:r>
              <a:rPr lang="en-US" altLang="ko-KR" sz="1000" b="1" dirty="0">
                <a:latin typeface="+mn-ea"/>
              </a:rPr>
              <a:t>NVR</a:t>
            </a:r>
            <a:r>
              <a:rPr lang="ko-KR" altLang="en-US" sz="1000" b="1" dirty="0">
                <a:latin typeface="+mn-ea"/>
              </a:rPr>
              <a:t>에 마지막 녹화장면을 재생</a:t>
            </a:r>
            <a:r>
              <a:rPr lang="en-US" altLang="ko-KR" sz="1000" b="1" dirty="0">
                <a:latin typeface="+mn-ea"/>
              </a:rPr>
              <a:t>. 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900" dirty="0">
                <a:latin typeface="+mn-ea"/>
              </a:rPr>
              <a:t>우측 상단 </a:t>
            </a:r>
            <a:r>
              <a:rPr lang="ko-KR" altLang="en-US" sz="900" b="1" dirty="0">
                <a:latin typeface="+mn-ea"/>
              </a:rPr>
              <a:t>조회 </a:t>
            </a:r>
            <a:r>
              <a:rPr lang="en-US" altLang="ko-KR" sz="900" b="1" dirty="0">
                <a:latin typeface="+mn-ea"/>
              </a:rPr>
              <a:t>&gt; </a:t>
            </a:r>
            <a:r>
              <a:rPr lang="ko-KR" altLang="en-US" sz="900" dirty="0">
                <a:latin typeface="+mn-ea"/>
              </a:rPr>
              <a:t>우측 하단</a:t>
            </a:r>
            <a:r>
              <a:rPr lang="en-US" altLang="ko-KR" sz="900" b="1" dirty="0">
                <a:latin typeface="+mn-ea"/>
              </a:rPr>
              <a:t> </a:t>
            </a:r>
            <a:r>
              <a:rPr lang="ko-KR" altLang="en-US" sz="900" b="1" dirty="0">
                <a:latin typeface="+mn-ea"/>
              </a:rPr>
              <a:t>녹화 영상 조회 </a:t>
            </a:r>
            <a:r>
              <a:rPr lang="ko-KR" altLang="en-US" sz="900" dirty="0">
                <a:latin typeface="+mn-ea"/>
              </a:rPr>
              <a:t>클릭</a:t>
            </a:r>
            <a:endParaRPr lang="en-US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+mn-ea"/>
              </a:rPr>
              <a:t>      </a:t>
            </a:r>
            <a:r>
              <a:rPr lang="ko-KR" altLang="en-US" sz="900" b="1" dirty="0">
                <a:latin typeface="+mn-ea"/>
              </a:rPr>
              <a:t>이미지 저장</a:t>
            </a:r>
            <a:r>
              <a:rPr lang="ko-KR" altLang="en-US" sz="900" dirty="0">
                <a:latin typeface="+mn-ea"/>
              </a:rPr>
              <a:t> </a:t>
            </a:r>
            <a:r>
              <a:rPr lang="en-US" altLang="ko-KR" sz="900" dirty="0">
                <a:latin typeface="+mn-ea"/>
              </a:rPr>
              <a:t>: </a:t>
            </a:r>
            <a:r>
              <a:rPr lang="ko-KR" altLang="en-US" sz="900" dirty="0">
                <a:latin typeface="+mn-ea"/>
              </a:rPr>
              <a:t>해당 차량의 이미지를 저장할 수 있음</a:t>
            </a:r>
            <a:r>
              <a:rPr lang="en-US" altLang="ko-KR" sz="9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+mn-ea"/>
              </a:rPr>
              <a:t>      </a:t>
            </a:r>
            <a:r>
              <a:rPr lang="ko-KR" altLang="en-US" sz="900" b="1" dirty="0">
                <a:latin typeface="+mn-ea"/>
              </a:rPr>
              <a:t>인쇄</a:t>
            </a:r>
            <a:r>
              <a:rPr lang="ko-KR" altLang="en-US" sz="900" dirty="0">
                <a:latin typeface="+mn-ea"/>
              </a:rPr>
              <a:t> </a:t>
            </a:r>
            <a:r>
              <a:rPr lang="en-US" altLang="ko-KR" sz="900" dirty="0">
                <a:latin typeface="+mn-ea"/>
              </a:rPr>
              <a:t>: </a:t>
            </a:r>
            <a:r>
              <a:rPr lang="ko-KR" altLang="en-US" sz="900" dirty="0">
                <a:latin typeface="+mn-ea"/>
              </a:rPr>
              <a:t>해당 차량의 정보를 인쇄할 수 있음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지정한 날짜로 영상을 조회 </a:t>
            </a:r>
            <a:r>
              <a:rPr lang="en-US" altLang="ko-KR" sz="900" dirty="0">
                <a:latin typeface="+mn-ea"/>
              </a:rPr>
              <a:t>.</a:t>
            </a:r>
            <a:endParaRPr lang="en-US" altLang="ko-KR" sz="900" b="1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b="1" dirty="0">
                <a:latin typeface="+mn-ea"/>
              </a:rPr>
              <a:t>처음 </a:t>
            </a:r>
            <a:r>
              <a:rPr lang="en-US" altLang="ko-KR" sz="900" b="1" dirty="0">
                <a:latin typeface="+mn-ea"/>
              </a:rPr>
              <a:t>: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en-US" sz="900" dirty="0">
                <a:latin typeface="+mn-ea"/>
              </a:rPr>
              <a:t>조회 카메라의 처음에 녹화 된 장면으로 이동</a:t>
            </a:r>
            <a:r>
              <a:rPr lang="en-US" altLang="ko-KR" sz="900" dirty="0">
                <a:latin typeface="+mn-ea"/>
              </a:rPr>
              <a:t>.</a:t>
            </a:r>
            <a:br>
              <a:rPr lang="en-US" altLang="ko-KR" sz="900" b="1" dirty="0">
                <a:latin typeface="+mn-ea"/>
              </a:rPr>
            </a:br>
            <a:r>
              <a:rPr lang="ko-KR" altLang="en-US" sz="900" b="1" dirty="0">
                <a:latin typeface="+mn-ea"/>
              </a:rPr>
              <a:t>끝 </a:t>
            </a:r>
            <a:r>
              <a:rPr lang="en-US" altLang="ko-KR" sz="900" b="1" dirty="0">
                <a:latin typeface="+mn-ea"/>
              </a:rPr>
              <a:t>: </a:t>
            </a:r>
            <a:r>
              <a:rPr lang="ko-KR" altLang="en-US" sz="900" dirty="0">
                <a:latin typeface="+mn-ea"/>
              </a:rPr>
              <a:t>조회 카메라의 마지막으로 녹화 된 장면으로 이동</a:t>
            </a:r>
            <a:r>
              <a:rPr lang="en-US" altLang="ko-KR" sz="900" dirty="0">
                <a:latin typeface="+mn-ea"/>
              </a:rPr>
              <a:t>.</a:t>
            </a:r>
            <a:br>
              <a:rPr lang="en-US" altLang="ko-KR" sz="900" dirty="0">
                <a:latin typeface="+mn-ea"/>
              </a:rPr>
            </a:br>
            <a:r>
              <a:rPr lang="en-US" altLang="ko-KR" sz="900" b="1" dirty="0">
                <a:latin typeface="+mn-ea"/>
              </a:rPr>
              <a:t>1F : </a:t>
            </a:r>
            <a:r>
              <a:rPr lang="ko-KR" altLang="en-US" sz="900" dirty="0">
                <a:latin typeface="+mn-ea"/>
              </a:rPr>
              <a:t>한 프레임 마다 움직이며 영상을 조회 할 수 있다</a:t>
            </a:r>
            <a:r>
              <a:rPr lang="en-US" altLang="ko-KR" sz="900" dirty="0">
                <a:latin typeface="+mn-ea"/>
              </a:rPr>
              <a:t>.(</a:t>
            </a:r>
            <a:r>
              <a:rPr lang="ko-KR" altLang="en-US" sz="900" dirty="0">
                <a:latin typeface="+mn-ea"/>
              </a:rPr>
              <a:t>시간으로도 이동 가능</a:t>
            </a:r>
            <a:r>
              <a:rPr lang="en-US" altLang="ko-KR" sz="900" dirty="0">
                <a:latin typeface="+mn-ea"/>
              </a:rPr>
              <a:t>)</a:t>
            </a:r>
            <a:br>
              <a:rPr lang="en-US" altLang="ko-KR" sz="900" dirty="0">
                <a:latin typeface="+mn-ea"/>
              </a:rPr>
            </a:br>
            <a:r>
              <a:rPr lang="en-US" altLang="ko-KR" sz="900" b="1" dirty="0">
                <a:latin typeface="+mn-ea"/>
              </a:rPr>
              <a:t>1M : </a:t>
            </a:r>
            <a:r>
              <a:rPr lang="en-US" altLang="ko-KR" sz="900" dirty="0">
                <a:latin typeface="+mn-ea"/>
              </a:rPr>
              <a:t>1</a:t>
            </a:r>
            <a:r>
              <a:rPr lang="ko-KR" altLang="en-US" sz="900" dirty="0">
                <a:latin typeface="+mn-ea"/>
              </a:rPr>
              <a:t>분 마다 움직이며 영상을 조회 할 수 있다</a:t>
            </a:r>
            <a:r>
              <a:rPr lang="en-US" altLang="ko-KR" sz="900" dirty="0">
                <a:latin typeface="+mn-ea"/>
              </a:rPr>
              <a:t>.(5M, 10M, 15M, 30M, 1H </a:t>
            </a:r>
            <a:r>
              <a:rPr lang="ko-KR" altLang="en-US" sz="900" dirty="0">
                <a:latin typeface="+mn-ea"/>
              </a:rPr>
              <a:t>이하동문</a:t>
            </a:r>
            <a:r>
              <a:rPr lang="en-US" altLang="ko-KR" sz="900" dirty="0">
                <a:latin typeface="+mn-ea"/>
              </a:rPr>
              <a:t>)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이동 시간을 지정하여 빨리 감기가 가능</a:t>
            </a:r>
            <a:r>
              <a:rPr lang="en-US" altLang="ko-KR" sz="900" dirty="0">
                <a:latin typeface="+mn-ea"/>
              </a:rPr>
              <a:t>.(-16</a:t>
            </a:r>
            <a:r>
              <a:rPr lang="ko-KR" altLang="en-US" sz="900" dirty="0">
                <a:latin typeface="+mn-ea"/>
              </a:rPr>
              <a:t>배속</a:t>
            </a:r>
            <a:r>
              <a:rPr lang="en-US" altLang="ko-KR" sz="900" dirty="0">
                <a:latin typeface="+mn-ea"/>
              </a:rPr>
              <a:t>~16</a:t>
            </a:r>
            <a:r>
              <a:rPr lang="ko-KR" altLang="en-US" sz="900" dirty="0">
                <a:latin typeface="+mn-ea"/>
              </a:rPr>
              <a:t>배속</a:t>
            </a:r>
            <a:r>
              <a:rPr lang="en-US" altLang="ko-KR" sz="900" dirty="0">
                <a:latin typeface="+mn-ea"/>
              </a:rPr>
              <a:t>)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날짜와 시간 지정 시 해당 날짜와 시간으로 조회 가능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원하는 영상을 저장할 수 있다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시간바에서 마우스 스크롤 및 클릭하여 원하는 시간대로 이동 할 수 있다</a:t>
            </a:r>
            <a:r>
              <a:rPr lang="en-US" altLang="ko-KR" sz="900" dirty="0">
                <a:latin typeface="+mn-ea"/>
              </a:rPr>
              <a:t>.</a:t>
            </a:r>
            <a:r>
              <a:rPr lang="en-US" altLang="ko-KR" sz="1000" b="1" dirty="0">
                <a:latin typeface="+mn-ea"/>
              </a:rPr>
              <a:t> 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294384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주차 차량 조회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47815" y="1110651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[3-2] </a:t>
            </a:r>
            <a:r>
              <a:rPr lang="ko-KR" altLang="en-US" sz="1400" b="1" dirty="0">
                <a:latin typeface="+mn-ea"/>
              </a:rPr>
              <a:t>영상 조회 및 서브 기능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6595" y="9141179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영상 조회 창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775" y="6108043"/>
            <a:ext cx="4060999" cy="30726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모서리가 둥근 직사각형 17"/>
          <p:cNvSpPr/>
          <p:nvPr/>
        </p:nvSpPr>
        <p:spPr>
          <a:xfrm>
            <a:off x="766157" y="8152793"/>
            <a:ext cx="862643" cy="55833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1667759" y="8156557"/>
            <a:ext cx="959174" cy="12892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2689980" y="8173041"/>
            <a:ext cx="593590" cy="12892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1666182" y="8328754"/>
            <a:ext cx="951554" cy="10616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2821289" y="8624689"/>
            <a:ext cx="381461" cy="8177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0839AF-DED2-4BA6-A4B6-53AB2CC8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CEA658C-2EC2-4B70-B8A5-BEF23A79B53C}"/>
              </a:ext>
            </a:extLst>
          </p:cNvPr>
          <p:cNvSpPr/>
          <p:nvPr/>
        </p:nvSpPr>
        <p:spPr>
          <a:xfrm>
            <a:off x="1019407" y="7229316"/>
            <a:ext cx="273174" cy="732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F2C1926-15A8-4436-9B5C-F66D3EB75C8F}"/>
              </a:ext>
            </a:extLst>
          </p:cNvPr>
          <p:cNvSpPr/>
          <p:nvPr/>
        </p:nvSpPr>
        <p:spPr>
          <a:xfrm>
            <a:off x="2003698" y="7268064"/>
            <a:ext cx="273174" cy="732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AE65CC0-1885-41EB-8C22-5E8FBC9A433C}"/>
              </a:ext>
            </a:extLst>
          </p:cNvPr>
          <p:cNvSpPr/>
          <p:nvPr/>
        </p:nvSpPr>
        <p:spPr>
          <a:xfrm>
            <a:off x="2899032" y="7192701"/>
            <a:ext cx="273174" cy="732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868FF62-3D47-4B73-933E-E0FEC3CE16CD}"/>
              </a:ext>
            </a:extLst>
          </p:cNvPr>
          <p:cNvSpPr/>
          <p:nvPr/>
        </p:nvSpPr>
        <p:spPr>
          <a:xfrm>
            <a:off x="3938903" y="7268581"/>
            <a:ext cx="273174" cy="732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65684" y="5800199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</a:t>
            </a:r>
            <a:r>
              <a:rPr lang="en-US" altLang="ko-KR" sz="800" dirty="0">
                <a:latin typeface="+mn-ea"/>
              </a:rPr>
              <a:t> </a:t>
            </a:r>
            <a:r>
              <a:rPr lang="ko-KR" altLang="en-US" sz="800" dirty="0">
                <a:latin typeface="+mn-ea"/>
              </a:rPr>
              <a:t>영상 조회 접속경로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27" name="모서리가 둥근 직사각형 32">
            <a:extLst>
              <a:ext uri="{FF2B5EF4-FFF2-40B4-BE49-F238E27FC236}">
                <a16:creationId xmlns:a16="http://schemas.microsoft.com/office/drawing/2014/main" id="{C6DEFFFC-8F40-4683-8E21-DE4DF3110ADD}"/>
              </a:ext>
            </a:extLst>
          </p:cNvPr>
          <p:cNvSpPr/>
          <p:nvPr/>
        </p:nvSpPr>
        <p:spPr>
          <a:xfrm>
            <a:off x="3785309" y="5583157"/>
            <a:ext cx="1345964" cy="23467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489DB44-2148-419B-818D-59575C77268C}"/>
              </a:ext>
            </a:extLst>
          </p:cNvPr>
          <p:cNvSpPr/>
          <p:nvPr/>
        </p:nvSpPr>
        <p:spPr>
          <a:xfrm>
            <a:off x="4730125" y="5322415"/>
            <a:ext cx="273174" cy="11287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ㅊ</a:t>
            </a:r>
            <a:endParaRPr lang="ko-KR" altLang="en-US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2E94F84-DE8C-42EA-9BB8-C8F866E26931}"/>
              </a:ext>
            </a:extLst>
          </p:cNvPr>
          <p:cNvSpPr/>
          <p:nvPr/>
        </p:nvSpPr>
        <p:spPr>
          <a:xfrm>
            <a:off x="899860" y="4217556"/>
            <a:ext cx="273174" cy="8470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15EB3A8-BF37-4890-9A4A-C96D1D12546A}"/>
              </a:ext>
            </a:extLst>
          </p:cNvPr>
          <p:cNvSpPr/>
          <p:nvPr/>
        </p:nvSpPr>
        <p:spPr>
          <a:xfrm>
            <a:off x="733161" y="5225713"/>
            <a:ext cx="273174" cy="8470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C90B6EA8-2951-4326-A288-CEDDB0E3D21D}"/>
              </a:ext>
            </a:extLst>
          </p:cNvPr>
          <p:cNvSpPr/>
          <p:nvPr/>
        </p:nvSpPr>
        <p:spPr>
          <a:xfrm>
            <a:off x="5167335" y="5181015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2C0F6CFD-61CE-4EAC-A0AB-888B62D852F1}"/>
              </a:ext>
            </a:extLst>
          </p:cNvPr>
          <p:cNvSpPr/>
          <p:nvPr/>
        </p:nvSpPr>
        <p:spPr>
          <a:xfrm>
            <a:off x="711910" y="788012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F87C5D1F-1A02-4CD3-B6F0-30C341329711}"/>
              </a:ext>
            </a:extLst>
          </p:cNvPr>
          <p:cNvSpPr/>
          <p:nvPr/>
        </p:nvSpPr>
        <p:spPr>
          <a:xfrm>
            <a:off x="1628800" y="790105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7FF8154E-6282-4D8F-9027-39BF18B3B4EE}"/>
              </a:ext>
            </a:extLst>
          </p:cNvPr>
          <p:cNvSpPr/>
          <p:nvPr/>
        </p:nvSpPr>
        <p:spPr>
          <a:xfrm>
            <a:off x="3253850" y="7938151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2CEA3E84-9EDC-44A7-A1F3-7A6C05B8F219}"/>
              </a:ext>
            </a:extLst>
          </p:cNvPr>
          <p:cNvSpPr/>
          <p:nvPr/>
        </p:nvSpPr>
        <p:spPr>
          <a:xfrm>
            <a:off x="2436444" y="846290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5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51C71766-3123-472D-A961-9B9CE6A6787A}"/>
              </a:ext>
            </a:extLst>
          </p:cNvPr>
          <p:cNvSpPr/>
          <p:nvPr/>
        </p:nvSpPr>
        <p:spPr>
          <a:xfrm>
            <a:off x="3175558" y="8406247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6</a:t>
            </a:r>
          </a:p>
        </p:txBody>
      </p:sp>
      <p:sp>
        <p:nvSpPr>
          <p:cNvPr id="58" name="모서리가 둥근 직사각형 31">
            <a:extLst>
              <a:ext uri="{FF2B5EF4-FFF2-40B4-BE49-F238E27FC236}">
                <a16:creationId xmlns:a16="http://schemas.microsoft.com/office/drawing/2014/main" id="{ACB328AB-A5F7-4598-9325-36ABCE27D32B}"/>
              </a:ext>
            </a:extLst>
          </p:cNvPr>
          <p:cNvSpPr/>
          <p:nvPr/>
        </p:nvSpPr>
        <p:spPr>
          <a:xfrm>
            <a:off x="758458" y="8732457"/>
            <a:ext cx="4031316" cy="42658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687082C8-D054-44E5-B83F-42A803336BDB}"/>
              </a:ext>
            </a:extLst>
          </p:cNvPr>
          <p:cNvSpPr/>
          <p:nvPr/>
        </p:nvSpPr>
        <p:spPr>
          <a:xfrm>
            <a:off x="4763942" y="853775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7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097E2F3-C22C-4B6B-82D5-580777290A9D}"/>
              </a:ext>
            </a:extLst>
          </p:cNvPr>
          <p:cNvSpPr/>
          <p:nvPr/>
        </p:nvSpPr>
        <p:spPr>
          <a:xfrm>
            <a:off x="5661248" y="6231361"/>
            <a:ext cx="273174" cy="7323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65529DF-E41D-42FB-820E-A6E5E7093FE9}"/>
              </a:ext>
            </a:extLst>
          </p:cNvPr>
          <p:cNvSpPr/>
          <p:nvPr/>
        </p:nvSpPr>
        <p:spPr>
          <a:xfrm>
            <a:off x="716909" y="5546647"/>
            <a:ext cx="273174" cy="8470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0CEA71C-2F8B-45B7-9748-F97DBDAB598A}"/>
              </a:ext>
            </a:extLst>
          </p:cNvPr>
          <p:cNvSpPr txBox="1"/>
          <p:nvPr/>
        </p:nvSpPr>
        <p:spPr>
          <a:xfrm>
            <a:off x="4448032" y="778897"/>
            <a:ext cx="202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+mj-lt"/>
              </a:rPr>
              <a:t>※ </a:t>
            </a:r>
            <a:r>
              <a:rPr lang="ko-KR" altLang="en-US" sz="900" b="1" dirty="0" err="1">
                <a:solidFill>
                  <a:srgbClr val="FF0000"/>
                </a:solidFill>
                <a:latin typeface="+mj-lt"/>
              </a:rPr>
              <a:t>재부재</a:t>
            </a:r>
            <a:r>
              <a:rPr lang="ko-KR" altLang="en-US" sz="900" b="1" dirty="0">
                <a:solidFill>
                  <a:srgbClr val="FF0000"/>
                </a:solidFill>
                <a:latin typeface="+mj-lt"/>
              </a:rPr>
              <a:t> 카메라일 경우 사용불가</a:t>
            </a:r>
          </a:p>
        </p:txBody>
      </p:sp>
    </p:spTree>
    <p:extLst>
      <p:ext uri="{BB962C8B-B14F-4D97-AF65-F5344CB8AC3E}">
        <p14:creationId xmlns:p14="http://schemas.microsoft.com/office/powerpoint/2010/main" val="4183299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B4F665AA-DDF8-4DB1-9F93-035F9C3DE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5680" y="2576737"/>
            <a:ext cx="4667536" cy="2914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109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비상벨을 누를 때 자동으로 재생되는 화면으로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비상벨 주변 카메라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최대 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개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의 실시간 영상</a:t>
            </a:r>
            <a:r>
              <a:rPr lang="ko-KR" altLang="en-US" sz="1000" b="1" dirty="0">
                <a:latin typeface="+mn-ea"/>
              </a:rPr>
              <a:t>이 재생</a:t>
            </a:r>
            <a:r>
              <a:rPr lang="en-US" altLang="ko-KR" sz="1000" b="1" dirty="0">
                <a:latin typeface="+mn-ea"/>
              </a:rPr>
              <a:t>.</a:t>
            </a:r>
            <a:r>
              <a:rPr lang="ko-KR" altLang="en-US" sz="1000" b="1" dirty="0">
                <a:latin typeface="+mn-ea"/>
              </a:rPr>
              <a:t> 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비상벨 호출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모니터링 프로그램 비상벨 위치 및 실시간 영상 알림</a:t>
            </a:r>
            <a:br>
              <a:rPr lang="en-US" altLang="ko-KR" sz="1000" dirty="0">
                <a:latin typeface="+mn-ea"/>
              </a:rPr>
            </a:b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159962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비상벨 동작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47815" y="1110651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[4-1] </a:t>
            </a:r>
            <a:r>
              <a:rPr lang="ko-KR" altLang="en-US" sz="1400" b="1" dirty="0"/>
              <a:t>실시간 영상 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6595" y="8771219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실시간 영상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0839AF-DED2-4BA6-A4B6-53AB2CC8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39626" y="5493756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비상벨 위치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AAFAD47-1BC8-4E8A-B71D-CD2DE0C8A2D1}"/>
              </a:ext>
            </a:extLst>
          </p:cNvPr>
          <p:cNvGrpSpPr/>
          <p:nvPr/>
        </p:nvGrpSpPr>
        <p:grpSpPr>
          <a:xfrm>
            <a:off x="705680" y="5876250"/>
            <a:ext cx="4060999" cy="2894969"/>
            <a:chOff x="705680" y="5876250"/>
            <a:chExt cx="4060999" cy="289496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05680" y="5876250"/>
              <a:ext cx="4060999" cy="28949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BF4B756-77FA-4B73-A5B1-0562536BA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4704" y="6067026"/>
              <a:ext cx="1980000" cy="1190230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5F3B74F-2B83-4B77-8A88-881D6ED7B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4705" y="6067026"/>
              <a:ext cx="1980000" cy="119023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F374CCB-29BF-45A9-B784-1F2E47DAD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46738" y="7265568"/>
              <a:ext cx="1977967" cy="11988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689BC2B-52EB-45F2-9F15-FBE44619A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5179" y="7264154"/>
              <a:ext cx="1977967" cy="1198800"/>
            </a:xfrm>
            <a:prstGeom prst="rect">
              <a:avLst/>
            </a:prstGeom>
          </p:spPr>
        </p:pic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E489DB44-2148-419B-818D-59575C77268C}"/>
              </a:ext>
            </a:extLst>
          </p:cNvPr>
          <p:cNvSpPr/>
          <p:nvPr/>
        </p:nvSpPr>
        <p:spPr>
          <a:xfrm>
            <a:off x="923006" y="6635948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4566F61-C613-447A-BAE1-002780529392}"/>
              </a:ext>
            </a:extLst>
          </p:cNvPr>
          <p:cNvSpPr/>
          <p:nvPr/>
        </p:nvSpPr>
        <p:spPr>
          <a:xfrm>
            <a:off x="1660161" y="6613088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7CBE4CB-6F64-4DC9-B3E5-87FE20DE2075}"/>
              </a:ext>
            </a:extLst>
          </p:cNvPr>
          <p:cNvSpPr/>
          <p:nvPr/>
        </p:nvSpPr>
        <p:spPr>
          <a:xfrm>
            <a:off x="2348880" y="6635948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91B6A65C-6185-4922-A332-530C7F472B88}"/>
              </a:ext>
            </a:extLst>
          </p:cNvPr>
          <p:cNvSpPr/>
          <p:nvPr/>
        </p:nvSpPr>
        <p:spPr>
          <a:xfrm>
            <a:off x="4352404" y="6537176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968E9101-8A40-4C90-992C-8467A5966527}"/>
              </a:ext>
            </a:extLst>
          </p:cNvPr>
          <p:cNvSpPr/>
          <p:nvPr/>
        </p:nvSpPr>
        <p:spPr>
          <a:xfrm>
            <a:off x="4149080" y="7761312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80FE167F-FBFB-4ADA-B836-77A5ADF39DDC}"/>
              </a:ext>
            </a:extLst>
          </p:cNvPr>
          <p:cNvSpPr/>
          <p:nvPr/>
        </p:nvSpPr>
        <p:spPr>
          <a:xfrm>
            <a:off x="3624204" y="7779433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50F3BB16-CA84-46F3-B577-0D01268210C3}"/>
              </a:ext>
            </a:extLst>
          </p:cNvPr>
          <p:cNvSpPr/>
          <p:nvPr/>
        </p:nvSpPr>
        <p:spPr>
          <a:xfrm>
            <a:off x="2276872" y="7614954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9355DDD6-5E64-4F1B-9C79-9EAA431C39B8}"/>
              </a:ext>
            </a:extLst>
          </p:cNvPr>
          <p:cNvSpPr/>
          <p:nvPr/>
        </p:nvSpPr>
        <p:spPr>
          <a:xfrm>
            <a:off x="923006" y="7742107"/>
            <a:ext cx="216024" cy="45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858CD91-D4A1-4782-AB30-E5881426293C}"/>
              </a:ext>
            </a:extLst>
          </p:cNvPr>
          <p:cNvSpPr/>
          <p:nvPr/>
        </p:nvSpPr>
        <p:spPr>
          <a:xfrm>
            <a:off x="2492896" y="8638017"/>
            <a:ext cx="288032" cy="5225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050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B4F665AA-DDF8-4DB1-9F93-035F9C3DE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3826" y="2833259"/>
            <a:ext cx="4631243" cy="2914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109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지정주차 차량을 등록하여 특정 주차면 또는 </a:t>
            </a:r>
            <a:r>
              <a:rPr lang="en-US" altLang="ko-KR" sz="1000" b="1" dirty="0">
                <a:latin typeface="+mn-ea"/>
              </a:rPr>
              <a:t>VIP</a:t>
            </a:r>
            <a:r>
              <a:rPr lang="ko-KR" altLang="en-US" sz="1000" b="1" dirty="0">
                <a:latin typeface="+mn-ea"/>
              </a:rPr>
              <a:t> 주차면의 불법주차 방지 할 수 있다</a:t>
            </a:r>
            <a:r>
              <a:rPr lang="en-US" altLang="ko-KR" sz="1000" b="1" dirty="0">
                <a:latin typeface="+mn-ea"/>
              </a:rPr>
              <a:t>.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en-US" altLang="ko-KR" sz="900" dirty="0">
                <a:latin typeface="+mn-ea"/>
              </a:rPr>
              <a:t>[</a:t>
            </a:r>
            <a:r>
              <a:rPr lang="ko-KR" altLang="en-US" sz="900" dirty="0">
                <a:latin typeface="+mn-ea"/>
              </a:rPr>
              <a:t>생성</a:t>
            </a:r>
            <a:r>
              <a:rPr lang="en-US" altLang="ko-KR" sz="900" dirty="0">
                <a:latin typeface="+mn-ea"/>
              </a:rPr>
              <a:t>] </a:t>
            </a:r>
            <a:r>
              <a:rPr lang="ko-KR" altLang="en-US" sz="900" dirty="0">
                <a:latin typeface="+mn-ea"/>
              </a:rPr>
              <a:t>버튼 클릭 후 </a:t>
            </a:r>
            <a:r>
              <a:rPr lang="en-US" altLang="ko-KR" sz="900" dirty="0">
                <a:latin typeface="+mn-ea"/>
              </a:rPr>
              <a:t>ID </a:t>
            </a:r>
            <a:r>
              <a:rPr lang="ko-KR" altLang="en-US" sz="900" dirty="0">
                <a:latin typeface="+mn-ea"/>
              </a:rPr>
              <a:t>생성확인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이름</a:t>
            </a:r>
            <a:r>
              <a:rPr lang="en-US" altLang="ko-KR" sz="900" dirty="0">
                <a:latin typeface="+mn-ea"/>
              </a:rPr>
              <a:t>/</a:t>
            </a:r>
            <a:r>
              <a:rPr lang="ko-KR" altLang="en-US" sz="900" dirty="0">
                <a:latin typeface="+mn-ea"/>
              </a:rPr>
              <a:t>차량번호 입력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지정 주차면 선택</a:t>
            </a:r>
            <a:r>
              <a:rPr lang="en-US" altLang="ko-KR" sz="900" dirty="0">
                <a:latin typeface="+mn-ea"/>
              </a:rPr>
              <a:t>(</a:t>
            </a:r>
            <a:r>
              <a:rPr lang="ko-KR" altLang="en-US" sz="900" dirty="0">
                <a:solidFill>
                  <a:srgbClr val="FF0000"/>
                </a:solidFill>
                <a:latin typeface="+mn-ea"/>
              </a:rPr>
              <a:t>특정 주차면을 지정하는 경우</a:t>
            </a:r>
            <a:r>
              <a:rPr lang="en-US" altLang="ko-KR" sz="900" dirty="0">
                <a:latin typeface="+mn-ea"/>
              </a:rPr>
              <a:t>).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900" dirty="0">
                <a:latin typeface="+mn-ea"/>
              </a:rPr>
              <a:t>메모 입력</a:t>
            </a:r>
            <a:r>
              <a:rPr lang="en-US" altLang="ko-KR" sz="9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en-US" altLang="ko-KR" sz="900" dirty="0">
                <a:latin typeface="+mn-ea"/>
              </a:rPr>
              <a:t>[</a:t>
            </a:r>
            <a:r>
              <a:rPr lang="ko-KR" altLang="en-US" sz="900" dirty="0">
                <a:latin typeface="+mn-ea"/>
              </a:rPr>
              <a:t>등록</a:t>
            </a:r>
            <a:r>
              <a:rPr lang="en-US" altLang="ko-KR" sz="900" dirty="0">
                <a:latin typeface="+mn-ea"/>
              </a:rPr>
              <a:t>] </a:t>
            </a:r>
            <a:r>
              <a:rPr lang="ko-KR" altLang="en-US" sz="900" dirty="0">
                <a:latin typeface="+mn-ea"/>
              </a:rPr>
              <a:t>버튼 클릭 후 오른쪽 정보리스트에서 정보 생성 확인</a:t>
            </a:r>
            <a:r>
              <a:rPr lang="en-US" altLang="ko-KR" sz="900" dirty="0">
                <a:latin typeface="+mn-ea"/>
              </a:rPr>
              <a:t>.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700415"/>
              </p:ext>
            </p:extLst>
          </p:nvPr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지정주차 등록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47815" y="1110651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[5-1] </a:t>
            </a:r>
            <a:r>
              <a:rPr lang="ko-KR" altLang="en-US" sz="1400" b="1" dirty="0"/>
              <a:t>지정주차 등록 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6595" y="9027741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지정주차 등록 예시 및 결과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0839AF-DED2-4BA6-A4B6-53AB2CC8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39626" y="5750278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지정주차 등록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595" y="6086203"/>
            <a:ext cx="3841060" cy="2417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4" name="모서리가 둥근 직사각형 32">
            <a:extLst>
              <a:ext uri="{FF2B5EF4-FFF2-40B4-BE49-F238E27FC236}">
                <a16:creationId xmlns:a16="http://schemas.microsoft.com/office/drawing/2014/main" id="{18CC177C-5A9D-47D5-91CD-3934A9970ACE}"/>
              </a:ext>
            </a:extLst>
          </p:cNvPr>
          <p:cNvSpPr/>
          <p:nvPr/>
        </p:nvSpPr>
        <p:spPr>
          <a:xfrm>
            <a:off x="822474" y="3074051"/>
            <a:ext cx="1166365" cy="150757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26B0FAE-454E-49EE-BD4B-5F874D8EE50D}"/>
              </a:ext>
            </a:extLst>
          </p:cNvPr>
          <p:cNvSpPr/>
          <p:nvPr/>
        </p:nvSpPr>
        <p:spPr>
          <a:xfrm>
            <a:off x="507236" y="298973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28" name="모서리가 둥근 직사각형 32">
            <a:extLst>
              <a:ext uri="{FF2B5EF4-FFF2-40B4-BE49-F238E27FC236}">
                <a16:creationId xmlns:a16="http://schemas.microsoft.com/office/drawing/2014/main" id="{713E892B-30C4-4C38-B2C9-E73677897C6B}"/>
              </a:ext>
            </a:extLst>
          </p:cNvPr>
          <p:cNvSpPr/>
          <p:nvPr/>
        </p:nvSpPr>
        <p:spPr>
          <a:xfrm>
            <a:off x="817772" y="3223816"/>
            <a:ext cx="1459100" cy="25751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4751A88-D9E4-4146-A12D-CD992C341350}"/>
              </a:ext>
            </a:extLst>
          </p:cNvPr>
          <p:cNvSpPr/>
          <p:nvPr/>
        </p:nvSpPr>
        <p:spPr>
          <a:xfrm>
            <a:off x="507236" y="323052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31" name="모서리가 둥근 직사각형 32">
            <a:extLst>
              <a:ext uri="{FF2B5EF4-FFF2-40B4-BE49-F238E27FC236}">
                <a16:creationId xmlns:a16="http://schemas.microsoft.com/office/drawing/2014/main" id="{0E2FF5C9-47C8-4288-8BDD-5AE819336D75}"/>
              </a:ext>
            </a:extLst>
          </p:cNvPr>
          <p:cNvSpPr/>
          <p:nvPr/>
        </p:nvSpPr>
        <p:spPr>
          <a:xfrm>
            <a:off x="773380" y="3481331"/>
            <a:ext cx="1503491" cy="13403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9A1FB2E7-7A2A-4CE8-AFA7-98E0746F6912}"/>
              </a:ext>
            </a:extLst>
          </p:cNvPr>
          <p:cNvSpPr/>
          <p:nvPr/>
        </p:nvSpPr>
        <p:spPr>
          <a:xfrm>
            <a:off x="507236" y="3465691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36" name="모서리가 둥근 직사각형 32">
            <a:extLst>
              <a:ext uri="{FF2B5EF4-FFF2-40B4-BE49-F238E27FC236}">
                <a16:creationId xmlns:a16="http://schemas.microsoft.com/office/drawing/2014/main" id="{B8381BF0-089A-4597-A035-B4E21112599A}"/>
              </a:ext>
            </a:extLst>
          </p:cNvPr>
          <p:cNvSpPr/>
          <p:nvPr/>
        </p:nvSpPr>
        <p:spPr>
          <a:xfrm>
            <a:off x="923006" y="3617843"/>
            <a:ext cx="1353865" cy="188669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8FD4470-9294-4975-A6E0-CCB5642158D5}"/>
              </a:ext>
            </a:extLst>
          </p:cNvPr>
          <p:cNvSpPr/>
          <p:nvPr/>
        </p:nvSpPr>
        <p:spPr>
          <a:xfrm>
            <a:off x="2308959" y="3621131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38" name="모서리가 둥근 직사각형 32">
            <a:extLst>
              <a:ext uri="{FF2B5EF4-FFF2-40B4-BE49-F238E27FC236}">
                <a16:creationId xmlns:a16="http://schemas.microsoft.com/office/drawing/2014/main" id="{C35F0243-E94B-4E18-A00C-4B378284DE41}"/>
              </a:ext>
            </a:extLst>
          </p:cNvPr>
          <p:cNvSpPr/>
          <p:nvPr/>
        </p:nvSpPr>
        <p:spPr>
          <a:xfrm>
            <a:off x="1168177" y="5536704"/>
            <a:ext cx="306179" cy="12261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745044F-6412-45D1-9955-91109AC9E0A1}"/>
              </a:ext>
            </a:extLst>
          </p:cNvPr>
          <p:cNvSpPr/>
          <p:nvPr/>
        </p:nvSpPr>
        <p:spPr>
          <a:xfrm>
            <a:off x="923006" y="551443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5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FED65C2F-C943-4AEC-B0D9-4F2E9D1D4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8044" y="6983114"/>
            <a:ext cx="3639222" cy="22903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1" name="모서리가 둥근 직사각형 32">
            <a:extLst>
              <a:ext uri="{FF2B5EF4-FFF2-40B4-BE49-F238E27FC236}">
                <a16:creationId xmlns:a16="http://schemas.microsoft.com/office/drawing/2014/main" id="{8959AC1D-A16D-4DD3-A716-668DF9685CA2}"/>
              </a:ext>
            </a:extLst>
          </p:cNvPr>
          <p:cNvSpPr/>
          <p:nvPr/>
        </p:nvSpPr>
        <p:spPr>
          <a:xfrm>
            <a:off x="646595" y="6246943"/>
            <a:ext cx="1270237" cy="205038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32">
            <a:extLst>
              <a:ext uri="{FF2B5EF4-FFF2-40B4-BE49-F238E27FC236}">
                <a16:creationId xmlns:a16="http://schemas.microsoft.com/office/drawing/2014/main" id="{2B91D297-3EE5-4BBD-A029-57B274E6D170}"/>
              </a:ext>
            </a:extLst>
          </p:cNvPr>
          <p:cNvSpPr/>
          <p:nvPr/>
        </p:nvSpPr>
        <p:spPr>
          <a:xfrm>
            <a:off x="3933067" y="7702004"/>
            <a:ext cx="2244937" cy="103282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F6AF7B-EE5C-43EB-A29B-BB9663B84F19}"/>
              </a:ext>
            </a:extLst>
          </p:cNvPr>
          <p:cNvSpPr txBox="1"/>
          <p:nvPr/>
        </p:nvSpPr>
        <p:spPr>
          <a:xfrm>
            <a:off x="4448032" y="778897"/>
            <a:ext cx="202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+mj-lt"/>
              </a:rPr>
              <a:t>※ </a:t>
            </a:r>
            <a:r>
              <a:rPr lang="ko-KR" altLang="en-US" sz="900" b="1" dirty="0" err="1">
                <a:solidFill>
                  <a:srgbClr val="FF0000"/>
                </a:solidFill>
                <a:latin typeface="+mj-lt"/>
              </a:rPr>
              <a:t>재부재</a:t>
            </a:r>
            <a:r>
              <a:rPr lang="ko-KR" altLang="en-US" sz="900" b="1" dirty="0">
                <a:solidFill>
                  <a:srgbClr val="FF0000"/>
                </a:solidFill>
                <a:latin typeface="+mj-lt"/>
              </a:rPr>
              <a:t> 카메라일 경우 사용불가</a:t>
            </a:r>
          </a:p>
        </p:txBody>
      </p:sp>
    </p:spTree>
    <p:extLst>
      <p:ext uri="{BB962C8B-B14F-4D97-AF65-F5344CB8AC3E}">
        <p14:creationId xmlns:p14="http://schemas.microsoft.com/office/powerpoint/2010/main" val="341192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85794" y="724508"/>
          <a:ext cx="50720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ea"/>
                        </a:rPr>
                        <a:t>목 차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6712" y="1208584"/>
            <a:ext cx="5021164" cy="6862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1. </a:t>
            </a:r>
            <a:r>
              <a:rPr lang="ko-KR" altLang="en-US" sz="950" b="1" dirty="0">
                <a:latin typeface="+mj-lt"/>
              </a:rPr>
              <a:t>모니터링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[1-1] </a:t>
            </a:r>
            <a:r>
              <a:rPr lang="ko-KR" altLang="en-US" sz="950" dirty="0">
                <a:latin typeface="+mj-lt"/>
              </a:rPr>
              <a:t>조작 법    </a:t>
            </a:r>
            <a:r>
              <a:rPr lang="en-US" altLang="ko-KR" sz="950" dirty="0">
                <a:latin typeface="+mj-lt"/>
              </a:rPr>
              <a:t>---------------------------------------------------------------------------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[1-2] </a:t>
            </a:r>
            <a:r>
              <a:rPr lang="ko-KR" altLang="en-US" sz="950" dirty="0">
                <a:latin typeface="+mj-lt"/>
              </a:rPr>
              <a:t>화면 설명   </a:t>
            </a:r>
            <a:r>
              <a:rPr lang="en-US" altLang="ko-KR" sz="950" dirty="0">
                <a:latin typeface="+mj-lt"/>
              </a:rPr>
              <a:t>-------------------------------------------------------------------------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[1-3] </a:t>
            </a:r>
            <a:r>
              <a:rPr lang="ko-KR" altLang="en-US" sz="950" dirty="0">
                <a:latin typeface="+mj-lt"/>
              </a:rPr>
              <a:t>주차면</a:t>
            </a:r>
            <a:r>
              <a:rPr lang="en-US" altLang="ko-KR" sz="950" dirty="0">
                <a:latin typeface="+mj-lt"/>
              </a:rPr>
              <a:t>, </a:t>
            </a:r>
            <a:r>
              <a:rPr lang="ko-KR" altLang="en-US" sz="950" dirty="0">
                <a:latin typeface="+mj-lt"/>
              </a:rPr>
              <a:t>주차시간별 색상 설정   </a:t>
            </a:r>
            <a:r>
              <a:rPr lang="en-US" altLang="ko-KR" sz="950" dirty="0">
                <a:latin typeface="+mj-lt"/>
              </a:rPr>
              <a:t>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[1-4] </a:t>
            </a:r>
            <a:r>
              <a:rPr lang="ko-KR" altLang="en-US" sz="950" dirty="0">
                <a:latin typeface="+mj-lt"/>
              </a:rPr>
              <a:t>주차면</a:t>
            </a:r>
            <a:r>
              <a:rPr lang="en-US" altLang="ko-KR" sz="950" dirty="0">
                <a:latin typeface="+mj-lt"/>
              </a:rPr>
              <a:t>, </a:t>
            </a:r>
            <a:r>
              <a:rPr lang="ko-KR" altLang="en-US" sz="950" dirty="0">
                <a:latin typeface="+mj-lt"/>
              </a:rPr>
              <a:t>카메라 투명도 설정   </a:t>
            </a:r>
            <a:r>
              <a:rPr lang="en-US" altLang="ko-KR" sz="950" dirty="0">
                <a:latin typeface="+mj-lt"/>
              </a:rPr>
              <a:t>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[1-5] </a:t>
            </a:r>
            <a:r>
              <a:rPr lang="ko-KR" altLang="en-US" sz="950" dirty="0">
                <a:latin typeface="+mj-lt"/>
              </a:rPr>
              <a:t>마커 투명도 설정  </a:t>
            </a:r>
            <a:r>
              <a:rPr lang="en-US" altLang="ko-KR" sz="950" dirty="0">
                <a:latin typeface="+mj-lt"/>
              </a:rPr>
              <a:t>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[1-6] </a:t>
            </a:r>
            <a:r>
              <a:rPr lang="ko-KR" altLang="en-US" sz="950" dirty="0">
                <a:latin typeface="+mj-lt"/>
              </a:rPr>
              <a:t>주차면 정보 보기   </a:t>
            </a:r>
            <a:r>
              <a:rPr lang="en-US" altLang="ko-KR" sz="950" dirty="0">
                <a:latin typeface="+mj-lt"/>
              </a:rPr>
              <a:t>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[1-7] </a:t>
            </a:r>
            <a:r>
              <a:rPr lang="ko-KR" altLang="en-US" sz="950" dirty="0">
                <a:latin typeface="+mj-lt"/>
              </a:rPr>
              <a:t>전광판 정보 보기   </a:t>
            </a:r>
            <a:r>
              <a:rPr lang="en-US" altLang="ko-KR" sz="950" dirty="0">
                <a:latin typeface="+mj-lt"/>
              </a:rPr>
              <a:t>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[1-8] </a:t>
            </a:r>
            <a:r>
              <a:rPr lang="ko-KR" altLang="en-US" sz="950" dirty="0">
                <a:latin typeface="+mj-lt"/>
              </a:rPr>
              <a:t>전광판 문구</a:t>
            </a:r>
            <a:r>
              <a:rPr lang="en-US" altLang="ko-KR" sz="950" dirty="0">
                <a:latin typeface="+mj-lt"/>
              </a:rPr>
              <a:t>/</a:t>
            </a:r>
            <a:r>
              <a:rPr lang="ko-KR" altLang="en-US" sz="950" dirty="0">
                <a:latin typeface="+mj-lt"/>
              </a:rPr>
              <a:t>숫자 설정  </a:t>
            </a:r>
            <a:r>
              <a:rPr lang="en-US" altLang="ko-KR" sz="950" dirty="0">
                <a:latin typeface="+mj-lt"/>
              </a:rPr>
              <a:t>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[1-9] </a:t>
            </a:r>
            <a:r>
              <a:rPr lang="ko-KR" altLang="en-US" sz="950" dirty="0">
                <a:latin typeface="+mj-lt"/>
              </a:rPr>
              <a:t>카메라 정보 보기   </a:t>
            </a:r>
            <a:r>
              <a:rPr lang="en-US" altLang="ko-KR" sz="950" dirty="0">
                <a:latin typeface="+mj-lt"/>
              </a:rPr>
              <a:t>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2. </a:t>
            </a:r>
            <a:r>
              <a:rPr lang="ko-KR" altLang="en-US" sz="950" b="1" dirty="0">
                <a:latin typeface="+mj-lt"/>
              </a:rPr>
              <a:t>조회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[2-1]</a:t>
            </a:r>
            <a:r>
              <a:rPr lang="ko-KR" altLang="en-US" sz="950" dirty="0">
                <a:latin typeface="+mj-lt"/>
              </a:rPr>
              <a:t> 시작하기      </a:t>
            </a:r>
            <a:r>
              <a:rPr lang="en-US" altLang="ko-KR" sz="950" dirty="0">
                <a:latin typeface="+mj-lt"/>
              </a:rPr>
              <a:t>------------------------------------------------------------------------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[2-2] </a:t>
            </a:r>
            <a:r>
              <a:rPr lang="ko-KR" altLang="en-US" sz="950" dirty="0">
                <a:latin typeface="+mj-lt"/>
              </a:rPr>
              <a:t>시간별 주차대수 조회    </a:t>
            </a:r>
            <a:r>
              <a:rPr lang="en-US" altLang="ko-KR" sz="950" dirty="0">
                <a:latin typeface="+mj-lt"/>
              </a:rPr>
              <a:t>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[2-3] </a:t>
            </a:r>
            <a:r>
              <a:rPr lang="ko-KR" altLang="en-US" sz="950" dirty="0">
                <a:latin typeface="+mj-lt"/>
              </a:rPr>
              <a:t>주차면 조회    </a:t>
            </a:r>
            <a:r>
              <a:rPr lang="en-US" altLang="ko-KR" sz="950" dirty="0">
                <a:latin typeface="+mj-lt"/>
              </a:rPr>
              <a:t>-----------------------------------------------------------------------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ko-KR" altLang="en-US" sz="950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[2-4] </a:t>
            </a:r>
            <a:r>
              <a:rPr lang="ko-KR" altLang="en-US" sz="950" dirty="0" err="1">
                <a:latin typeface="+mj-lt"/>
              </a:rPr>
              <a:t>만차요율</a:t>
            </a:r>
            <a:r>
              <a:rPr lang="ko-KR" altLang="en-US" sz="950" dirty="0">
                <a:latin typeface="+mj-lt"/>
              </a:rPr>
              <a:t> 조회 </a:t>
            </a:r>
            <a:r>
              <a:rPr lang="en-US" altLang="ko-KR" sz="950" dirty="0">
                <a:latin typeface="+mj-lt"/>
              </a:rPr>
              <a:t>-----------------------------------------------------------------------    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[2-5] </a:t>
            </a:r>
            <a:r>
              <a:rPr lang="ko-KR" altLang="en-US" sz="950" dirty="0">
                <a:latin typeface="+mj-lt"/>
              </a:rPr>
              <a:t>카메라 상태 조회  </a:t>
            </a:r>
            <a:r>
              <a:rPr lang="en-US" altLang="ko-KR" sz="950" dirty="0">
                <a:latin typeface="+mj-lt"/>
              </a:rPr>
              <a:t>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3. </a:t>
            </a:r>
            <a:r>
              <a:rPr lang="ko-KR" altLang="en-US" sz="950" b="1" dirty="0">
                <a:latin typeface="+mj-lt"/>
              </a:rPr>
              <a:t>주차 차량 조회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[3-1] </a:t>
            </a:r>
            <a:r>
              <a:rPr lang="ko-KR" altLang="en-US" sz="950" dirty="0">
                <a:latin typeface="+mj-lt"/>
              </a:rPr>
              <a:t>주차 차량 조회    </a:t>
            </a:r>
            <a:r>
              <a:rPr lang="en-US" altLang="ko-KR" sz="950" dirty="0">
                <a:latin typeface="+mj-lt"/>
              </a:rPr>
              <a:t>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>
                <a:latin typeface="+mj-lt"/>
              </a:rPr>
              <a:t>     [3-2] </a:t>
            </a:r>
            <a:r>
              <a:rPr lang="ko-KR" altLang="en-US" sz="950" dirty="0">
                <a:latin typeface="+mj-lt"/>
              </a:rPr>
              <a:t>영상 조회    </a:t>
            </a:r>
            <a:r>
              <a:rPr lang="en-US" altLang="ko-KR" sz="950" dirty="0">
                <a:latin typeface="+mj-lt"/>
              </a:rPr>
              <a:t>-------------------------------------------------------------------------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4. </a:t>
            </a:r>
            <a:r>
              <a:rPr lang="ko-KR" altLang="en-US" sz="950" b="1" dirty="0">
                <a:latin typeface="+mj-lt"/>
              </a:rPr>
              <a:t>비상벨 동작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[4-1] </a:t>
            </a:r>
            <a:r>
              <a:rPr lang="ko-KR" altLang="en-US" sz="950" dirty="0">
                <a:latin typeface="+mj-lt"/>
              </a:rPr>
              <a:t>실시간 영상    </a:t>
            </a:r>
            <a:r>
              <a:rPr lang="en-US" altLang="ko-KR" sz="950" dirty="0">
                <a:latin typeface="+mj-lt"/>
              </a:rPr>
              <a:t>-----------------------------------------------------------------------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5. </a:t>
            </a:r>
            <a:r>
              <a:rPr lang="ko-KR" altLang="en-US" sz="950" b="1" dirty="0">
                <a:latin typeface="+mj-lt"/>
              </a:rPr>
              <a:t>지정주차 등록</a:t>
            </a: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[5-1] </a:t>
            </a:r>
            <a:r>
              <a:rPr lang="ko-KR" altLang="en-US" sz="950" dirty="0">
                <a:latin typeface="+mj-lt"/>
              </a:rPr>
              <a:t>지정주차 등록  </a:t>
            </a:r>
            <a:r>
              <a:rPr lang="en-US" altLang="ko-KR" sz="950" dirty="0">
                <a:latin typeface="+mj-lt"/>
              </a:rPr>
              <a:t>----------------------------------------------------------------------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b="1" dirty="0">
                <a:latin typeface="+mj-lt"/>
              </a:rPr>
              <a:t>     </a:t>
            </a:r>
            <a:r>
              <a:rPr lang="en-US" altLang="ko-KR" sz="950" dirty="0">
                <a:latin typeface="+mj-lt"/>
              </a:rPr>
              <a:t>[5-2] </a:t>
            </a:r>
            <a:r>
              <a:rPr lang="ko-KR" altLang="en-US" sz="950" dirty="0">
                <a:latin typeface="+mj-lt"/>
              </a:rPr>
              <a:t>지정주차 수정 및 삭제  </a:t>
            </a:r>
            <a:r>
              <a:rPr lang="en-US" altLang="ko-KR" sz="950" dirty="0">
                <a:latin typeface="+mj-lt"/>
              </a:rPr>
              <a:t>-------------------------------------------------------------</a:t>
            </a:r>
          </a:p>
          <a:p>
            <a:pPr defTabSz="108000">
              <a:lnSpc>
                <a:spcPct val="150000"/>
              </a:lnSpc>
            </a:pPr>
            <a:endParaRPr lang="en-US" altLang="ko-KR" sz="950" b="1" dirty="0">
              <a:latin typeface="+mj-lt"/>
            </a:endParaRPr>
          </a:p>
          <a:p>
            <a:pPr defTabSz="108000">
              <a:lnSpc>
                <a:spcPct val="150000"/>
              </a:lnSpc>
            </a:pPr>
            <a:endParaRPr lang="en-US" altLang="ko-KR" sz="950" b="1" dirty="0">
              <a:latin typeface="+mj-lt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9B5674-7DFC-491B-8AE4-EB934E90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38001-ED37-407C-AE7B-9FDDC56782D3}"/>
              </a:ext>
            </a:extLst>
          </p:cNvPr>
          <p:cNvSpPr txBox="1"/>
          <p:nvPr/>
        </p:nvSpPr>
        <p:spPr>
          <a:xfrm>
            <a:off x="5739870" y="1428637"/>
            <a:ext cx="356882" cy="2037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000">
              <a:lnSpc>
                <a:spcPct val="150000"/>
              </a:lnSpc>
            </a:pPr>
            <a:r>
              <a:rPr lang="en-US" altLang="ko-KR" sz="950" dirty="0"/>
              <a:t>2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3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4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5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6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7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7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8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685276-2BAC-4F56-97C5-F72C69BA4623}"/>
              </a:ext>
            </a:extLst>
          </p:cNvPr>
          <p:cNvSpPr txBox="1"/>
          <p:nvPr/>
        </p:nvSpPr>
        <p:spPr>
          <a:xfrm>
            <a:off x="5739870" y="3824517"/>
            <a:ext cx="356882" cy="357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000">
              <a:lnSpc>
                <a:spcPct val="150000"/>
              </a:lnSpc>
            </a:pPr>
            <a:r>
              <a:rPr lang="en-US" altLang="ko-KR" sz="950" dirty="0"/>
              <a:t>10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11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12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13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14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15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16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17</a:t>
            </a:r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endParaRPr lang="en-US" altLang="ko-KR" sz="950" dirty="0"/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18</a:t>
            </a:r>
          </a:p>
          <a:p>
            <a:pPr defTabSz="108000">
              <a:lnSpc>
                <a:spcPct val="150000"/>
              </a:lnSpc>
            </a:pPr>
            <a:r>
              <a:rPr lang="en-US" altLang="ko-KR" sz="950" dirty="0"/>
              <a:t>19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B4F665AA-DDF8-4DB1-9F93-035F9C3DE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3826" y="2833259"/>
            <a:ext cx="4631243" cy="29146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8" y="1477566"/>
            <a:ext cx="5594394" cy="109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지정주차 차량으로 등록 된 차량의 정보를 수정 및 삭제 할 수 있다</a:t>
            </a:r>
            <a:r>
              <a:rPr lang="en-US" altLang="ko-KR" sz="1000" b="1" dirty="0">
                <a:latin typeface="+mn-ea"/>
              </a:rPr>
              <a:t>.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변경하고자 하는 정보 클릭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이름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차량번호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지정주차면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메모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변경 할 내용 수정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변경한 내용 수정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불필요한 정보 삭제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615022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지정주차 등록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764704" y="1215514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847815" y="1110651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ko-KR" sz="1400" b="1" dirty="0"/>
              <a:t>[5-2] </a:t>
            </a:r>
            <a:r>
              <a:rPr lang="ko-KR" altLang="en-US" sz="1400" b="1" dirty="0"/>
              <a:t>지정주차 수정 및 삭제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6595" y="9027741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지정주차 수정</a:t>
            </a:r>
            <a:r>
              <a:rPr lang="en-US" altLang="ko-KR" sz="800" dirty="0">
                <a:latin typeface="+mn-ea"/>
              </a:rPr>
              <a:t>/</a:t>
            </a:r>
            <a:r>
              <a:rPr lang="ko-KR" altLang="en-US" sz="800" dirty="0">
                <a:latin typeface="+mn-ea"/>
              </a:rPr>
              <a:t>삭제 예시 및 결과</a:t>
            </a:r>
            <a:r>
              <a:rPr lang="en-US" altLang="ko-KR" sz="800" dirty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0839AF-DED2-4BA6-A4B6-53AB2CC8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39626" y="5750278"/>
            <a:ext cx="559439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지정주차 수정 및 삭제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latin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595" y="6086203"/>
            <a:ext cx="3841059" cy="2417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4" name="모서리가 둥근 직사각형 32">
            <a:extLst>
              <a:ext uri="{FF2B5EF4-FFF2-40B4-BE49-F238E27FC236}">
                <a16:creationId xmlns:a16="http://schemas.microsoft.com/office/drawing/2014/main" id="{18CC177C-5A9D-47D5-91CD-3934A9970ACE}"/>
              </a:ext>
            </a:extLst>
          </p:cNvPr>
          <p:cNvSpPr/>
          <p:nvPr/>
        </p:nvSpPr>
        <p:spPr>
          <a:xfrm>
            <a:off x="2337534" y="3188037"/>
            <a:ext cx="2848233" cy="12029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26B0FAE-454E-49EE-BD4B-5F874D8EE50D}"/>
              </a:ext>
            </a:extLst>
          </p:cNvPr>
          <p:cNvSpPr/>
          <p:nvPr/>
        </p:nvSpPr>
        <p:spPr>
          <a:xfrm>
            <a:off x="5226348" y="314050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28" name="모서리가 둥근 직사각형 32">
            <a:extLst>
              <a:ext uri="{FF2B5EF4-FFF2-40B4-BE49-F238E27FC236}">
                <a16:creationId xmlns:a16="http://schemas.microsoft.com/office/drawing/2014/main" id="{713E892B-30C4-4C38-B2C9-E73677897C6B}"/>
              </a:ext>
            </a:extLst>
          </p:cNvPr>
          <p:cNvSpPr/>
          <p:nvPr/>
        </p:nvSpPr>
        <p:spPr>
          <a:xfrm>
            <a:off x="763841" y="3223816"/>
            <a:ext cx="1513031" cy="227553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4751A88-D9E4-4146-A12D-CD992C341350}"/>
              </a:ext>
            </a:extLst>
          </p:cNvPr>
          <p:cNvSpPr/>
          <p:nvPr/>
        </p:nvSpPr>
        <p:spPr>
          <a:xfrm>
            <a:off x="507236" y="323052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38" name="모서리가 둥근 직사각형 32">
            <a:extLst>
              <a:ext uri="{FF2B5EF4-FFF2-40B4-BE49-F238E27FC236}">
                <a16:creationId xmlns:a16="http://schemas.microsoft.com/office/drawing/2014/main" id="{C35F0243-E94B-4E18-A00C-4B378284DE41}"/>
              </a:ext>
            </a:extLst>
          </p:cNvPr>
          <p:cNvSpPr/>
          <p:nvPr/>
        </p:nvSpPr>
        <p:spPr>
          <a:xfrm>
            <a:off x="1533882" y="5536704"/>
            <a:ext cx="306179" cy="12261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745044F-6412-45D1-9955-91109AC9E0A1}"/>
              </a:ext>
            </a:extLst>
          </p:cNvPr>
          <p:cNvSpPr/>
          <p:nvPr/>
        </p:nvSpPr>
        <p:spPr>
          <a:xfrm>
            <a:off x="1288711" y="551443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FED65C2F-C943-4AEC-B0D9-4F2E9D1D4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8044" y="6983114"/>
            <a:ext cx="3639222" cy="22903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1" name="모서리가 둥근 직사각형 32">
            <a:extLst>
              <a:ext uri="{FF2B5EF4-FFF2-40B4-BE49-F238E27FC236}">
                <a16:creationId xmlns:a16="http://schemas.microsoft.com/office/drawing/2014/main" id="{8959AC1D-A16D-4DD3-A716-668DF9685CA2}"/>
              </a:ext>
            </a:extLst>
          </p:cNvPr>
          <p:cNvSpPr/>
          <p:nvPr/>
        </p:nvSpPr>
        <p:spPr>
          <a:xfrm>
            <a:off x="679545" y="6246943"/>
            <a:ext cx="1237287" cy="205038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32">
            <a:extLst>
              <a:ext uri="{FF2B5EF4-FFF2-40B4-BE49-F238E27FC236}">
                <a16:creationId xmlns:a16="http://schemas.microsoft.com/office/drawing/2014/main" id="{2B91D297-3EE5-4BBD-A029-57B274E6D170}"/>
              </a:ext>
            </a:extLst>
          </p:cNvPr>
          <p:cNvSpPr/>
          <p:nvPr/>
        </p:nvSpPr>
        <p:spPr>
          <a:xfrm>
            <a:off x="3933518" y="7251834"/>
            <a:ext cx="2244937" cy="103282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직사각형 32">
            <a:extLst>
              <a:ext uri="{FF2B5EF4-FFF2-40B4-BE49-F238E27FC236}">
                <a16:creationId xmlns:a16="http://schemas.microsoft.com/office/drawing/2014/main" id="{1D730F75-1662-40E2-A12C-CFC1FFC4E939}"/>
              </a:ext>
            </a:extLst>
          </p:cNvPr>
          <p:cNvSpPr/>
          <p:nvPr/>
        </p:nvSpPr>
        <p:spPr>
          <a:xfrm>
            <a:off x="1884527" y="5536704"/>
            <a:ext cx="306179" cy="12261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37B9C80-E2F9-486D-9A8E-AF33FBE11745}"/>
              </a:ext>
            </a:extLst>
          </p:cNvPr>
          <p:cNvSpPr/>
          <p:nvPr/>
        </p:nvSpPr>
        <p:spPr>
          <a:xfrm>
            <a:off x="2225967" y="551443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855CB0EE-621C-4DE9-B883-B131FB468503}"/>
              </a:ext>
            </a:extLst>
          </p:cNvPr>
          <p:cNvSpPr/>
          <p:nvPr/>
        </p:nvSpPr>
        <p:spPr>
          <a:xfrm>
            <a:off x="1979314" y="6380314"/>
            <a:ext cx="2385790" cy="101555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050832-EF4C-4E8C-8439-CF62470072A0}"/>
              </a:ext>
            </a:extLst>
          </p:cNvPr>
          <p:cNvSpPr txBox="1"/>
          <p:nvPr/>
        </p:nvSpPr>
        <p:spPr>
          <a:xfrm>
            <a:off x="4448032" y="778897"/>
            <a:ext cx="202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+mj-lt"/>
              </a:rPr>
              <a:t>※ </a:t>
            </a:r>
            <a:r>
              <a:rPr lang="ko-KR" altLang="en-US" sz="900" b="1" dirty="0" err="1">
                <a:solidFill>
                  <a:srgbClr val="FF0000"/>
                </a:solidFill>
                <a:latin typeface="+mj-lt"/>
              </a:rPr>
              <a:t>재부재</a:t>
            </a:r>
            <a:r>
              <a:rPr lang="ko-KR" altLang="en-US" sz="900" b="1" dirty="0">
                <a:solidFill>
                  <a:srgbClr val="FF0000"/>
                </a:solidFill>
                <a:latin typeface="+mj-lt"/>
              </a:rPr>
              <a:t> 카메라일 경우 사용불가</a:t>
            </a:r>
          </a:p>
        </p:txBody>
      </p:sp>
    </p:spTree>
    <p:extLst>
      <p:ext uri="{BB962C8B-B14F-4D97-AF65-F5344CB8AC3E}">
        <p14:creationId xmlns:p14="http://schemas.microsoft.com/office/powerpoint/2010/main" val="923121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17"/>
          <p:cNvSpPr/>
          <p:nvPr/>
        </p:nvSpPr>
        <p:spPr>
          <a:xfrm>
            <a:off x="0" y="-3253"/>
            <a:ext cx="6858000" cy="2785650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17"/>
          <p:cNvSpPr/>
          <p:nvPr/>
        </p:nvSpPr>
        <p:spPr>
          <a:xfrm>
            <a:off x="0" y="-4419"/>
            <a:ext cx="6183306" cy="2785650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17"/>
          <p:cNvSpPr/>
          <p:nvPr/>
        </p:nvSpPr>
        <p:spPr>
          <a:xfrm>
            <a:off x="0" y="5106"/>
            <a:ext cx="5481228" cy="2785650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17"/>
          <p:cNvSpPr/>
          <p:nvPr/>
        </p:nvSpPr>
        <p:spPr>
          <a:xfrm>
            <a:off x="0" y="-13944"/>
            <a:ext cx="4850426" cy="2785650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17"/>
          <p:cNvSpPr/>
          <p:nvPr/>
        </p:nvSpPr>
        <p:spPr>
          <a:xfrm flipH="1" flipV="1">
            <a:off x="2284587" y="8515369"/>
            <a:ext cx="4573913" cy="1393408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17"/>
          <p:cNvSpPr/>
          <p:nvPr/>
        </p:nvSpPr>
        <p:spPr>
          <a:xfrm flipH="1" flipV="1">
            <a:off x="2734571" y="8515952"/>
            <a:ext cx="4123929" cy="1393408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17"/>
          <p:cNvSpPr/>
          <p:nvPr/>
        </p:nvSpPr>
        <p:spPr>
          <a:xfrm flipH="1" flipV="1">
            <a:off x="3202819" y="8515952"/>
            <a:ext cx="3655681" cy="1393408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17"/>
          <p:cNvSpPr/>
          <p:nvPr/>
        </p:nvSpPr>
        <p:spPr>
          <a:xfrm flipH="1" flipV="1">
            <a:off x="3623526" y="8515952"/>
            <a:ext cx="3234970" cy="1393408"/>
          </a:xfrm>
          <a:custGeom>
            <a:avLst/>
            <a:gdLst/>
            <a:ahLst/>
            <a:cxnLst/>
            <a:rect l="l" t="t" r="r" b="b"/>
            <a:pathLst>
              <a:path w="6467234" h="2785650">
                <a:moveTo>
                  <a:pt x="0" y="0"/>
                </a:moveTo>
                <a:lnTo>
                  <a:pt x="6467234" y="0"/>
                </a:lnTo>
                <a:cubicBezTo>
                  <a:pt x="3743979" y="475845"/>
                  <a:pt x="1453989" y="1477726"/>
                  <a:pt x="0" y="278565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84784" y="4953000"/>
            <a:ext cx="84112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현장 이름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고장상태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고장내용을 알려주시면 빠른 서비스를 제공하겠습니다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2AC96E-19EA-4148-8E1D-6D1F3C68A9C0}"/>
              </a:ext>
            </a:extLst>
          </p:cNvPr>
          <p:cNvSpPr txBox="1"/>
          <p:nvPr/>
        </p:nvSpPr>
        <p:spPr>
          <a:xfrm>
            <a:off x="1522379" y="4564618"/>
            <a:ext cx="3655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주차 유도 시스템 </a:t>
            </a:r>
            <a:r>
              <a:rPr lang="en-US" altLang="ko-KR" dirty="0"/>
              <a:t>A/S: 1661-3084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928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2A7AAB15-04E8-4506-958E-DFC736123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158836"/>
              </p:ext>
            </p:extLst>
          </p:nvPr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94FF9DF-8EED-465C-BDEA-693E19B0390C}"/>
              </a:ext>
            </a:extLst>
          </p:cNvPr>
          <p:cNvSpPr txBox="1"/>
          <p:nvPr/>
        </p:nvSpPr>
        <p:spPr>
          <a:xfrm>
            <a:off x="692696" y="1487583"/>
            <a:ext cx="559439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도면 확대</a:t>
            </a:r>
            <a:r>
              <a:rPr lang="en-US" altLang="ko-KR" sz="1000" b="1" dirty="0">
                <a:latin typeface="+mn-ea"/>
              </a:rPr>
              <a:t>/ </a:t>
            </a:r>
            <a:r>
              <a:rPr lang="ko-KR" altLang="en-US" sz="1000" b="1" dirty="0">
                <a:latin typeface="+mn-ea"/>
              </a:rPr>
              <a:t>축소 </a:t>
            </a:r>
            <a:r>
              <a:rPr lang="en-US" altLang="ko-KR" sz="1000" b="1" dirty="0">
                <a:latin typeface="+mn-ea"/>
              </a:rPr>
              <a:t>/ </a:t>
            </a:r>
            <a:r>
              <a:rPr lang="ko-KR" altLang="en-US" sz="1000" b="1" dirty="0">
                <a:latin typeface="+mn-ea"/>
              </a:rPr>
              <a:t>이동 </a:t>
            </a:r>
            <a:r>
              <a:rPr lang="en-US" altLang="ko-KR" sz="1000" b="1" dirty="0">
                <a:latin typeface="+mn-ea"/>
              </a:rPr>
              <a:t>:</a:t>
            </a:r>
            <a:r>
              <a:rPr lang="ko-KR" altLang="en-US" sz="1000" b="1" dirty="0">
                <a:latin typeface="+mn-ea"/>
              </a:rPr>
              <a:t> 키보드와 마우스를 사용하여 조작한다</a:t>
            </a:r>
            <a:r>
              <a:rPr lang="en-US" altLang="ko-KR" sz="1000" b="1" dirty="0">
                <a:latin typeface="+mn-ea"/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C583CD4-3551-49E3-BAF1-8D3C6815A79F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FFEB18CD-3909-44B1-931E-6950A48D6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06313"/>
              </p:ext>
            </p:extLst>
          </p:nvPr>
        </p:nvGraphicFramePr>
        <p:xfrm>
          <a:off x="764704" y="1996704"/>
          <a:ext cx="5450378" cy="161285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99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0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23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기능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조작법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도면 확대하기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[Ctrl]</a:t>
                      </a:r>
                      <a:r>
                        <a:rPr lang="ko-KR" altLang="en-US" sz="1000" dirty="0"/>
                        <a:t>키</a:t>
                      </a:r>
                      <a:r>
                        <a:rPr lang="en-US" altLang="ko-KR" sz="1000" baseline="0" dirty="0"/>
                        <a:t> + </a:t>
                      </a:r>
                      <a:r>
                        <a:rPr lang="ko-KR" altLang="en-US" sz="1000" baseline="0" dirty="0"/>
                        <a:t>마우스 휠 위로 올리기</a:t>
                      </a:r>
                      <a:endParaRPr lang="ko-KR" alt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도면 축소하기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[Ctrl]</a:t>
                      </a:r>
                      <a:r>
                        <a:rPr lang="ko-KR" altLang="en-US" sz="1000" dirty="0"/>
                        <a:t>키</a:t>
                      </a:r>
                      <a:r>
                        <a:rPr lang="en-US" altLang="ko-KR" sz="1000" baseline="0" dirty="0"/>
                        <a:t> + </a:t>
                      </a:r>
                      <a:r>
                        <a:rPr lang="ko-KR" altLang="en-US" sz="1000" baseline="0" dirty="0"/>
                        <a:t>마우스 휠 아래로 내리기</a:t>
                      </a:r>
                      <a:endParaRPr lang="ko-KR" alt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도면 이동하기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[Ctrl]</a:t>
                      </a:r>
                      <a:r>
                        <a:rPr lang="ko-KR" altLang="en-US" sz="1000" dirty="0"/>
                        <a:t>키</a:t>
                      </a:r>
                      <a:r>
                        <a:rPr lang="en-US" altLang="ko-KR" sz="1000" baseline="0" dirty="0"/>
                        <a:t> + </a:t>
                      </a:r>
                      <a:r>
                        <a:rPr lang="ko-KR" altLang="en-US" sz="1000" baseline="0" dirty="0"/>
                        <a:t>마우스 좌측 버튼</a:t>
                      </a:r>
                      <a:r>
                        <a:rPr lang="ko-KR" altLang="en-US" sz="1000" dirty="0"/>
                        <a:t> 클릭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한 층 보기 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주차장 탭에서</a:t>
                      </a:r>
                      <a:r>
                        <a:rPr lang="en-US" altLang="ko-KR" sz="1000" dirty="0"/>
                        <a:t>)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마우스 좌 </a:t>
                      </a:r>
                      <a:r>
                        <a:rPr lang="en-US" altLang="ko-KR" sz="1000" dirty="0"/>
                        <a:t>or </a:t>
                      </a:r>
                      <a:r>
                        <a:rPr lang="ko-KR" altLang="en-US" sz="1000" dirty="0"/>
                        <a:t>우측 버튼 더블 클릭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3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도면 원본크기 보기</a:t>
                      </a:r>
                      <a:endParaRPr lang="en-US" altLang="ko-K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도면에서 마우스 우측 버튼 클릭</a:t>
                      </a:r>
                      <a:endParaRPr lang="en-US" altLang="ko-K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8" name="그림 17">
            <a:extLst>
              <a:ext uri="{FF2B5EF4-FFF2-40B4-BE49-F238E27FC236}">
                <a16:creationId xmlns:a16="http://schemas.microsoft.com/office/drawing/2014/main" id="{C7EAE286-9838-41B4-B624-B293A3F4A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704" y="4141166"/>
            <a:ext cx="5450378" cy="43556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0AC1440-D7C2-4B45-983D-963AA7F5CD3E}"/>
              </a:ext>
            </a:extLst>
          </p:cNvPr>
          <p:cNvSpPr txBox="1"/>
          <p:nvPr/>
        </p:nvSpPr>
        <p:spPr>
          <a:xfrm>
            <a:off x="695702" y="8481392"/>
            <a:ext cx="2555523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도면 모니터 이미지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pic>
        <p:nvPicPr>
          <p:cNvPr id="23" name="Picture 6" descr="마우스 이미지에 대한 이미지 검색결과">
            <a:extLst>
              <a:ext uri="{FF2B5EF4-FFF2-40B4-BE49-F238E27FC236}">
                <a16:creationId xmlns:a16="http://schemas.microsoft.com/office/drawing/2014/main" id="{E953A00D-981D-4A43-9E41-87D17B9F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00" y="7749106"/>
            <a:ext cx="711441" cy="70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E7D06B-B2C3-4C3B-9852-F322E3D5F45C}"/>
              </a:ext>
            </a:extLst>
          </p:cNvPr>
          <p:cNvSpPr txBox="1"/>
          <p:nvPr/>
        </p:nvSpPr>
        <p:spPr>
          <a:xfrm>
            <a:off x="4552268" y="7810415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Ctrl</a:t>
            </a:r>
            <a:r>
              <a:rPr lang="ko-KR" altLang="en-US" dirty="0"/>
              <a:t> </a:t>
            </a:r>
            <a:r>
              <a:rPr lang="en-US" altLang="ko-KR" dirty="0"/>
              <a:t>+</a:t>
            </a:r>
            <a:endParaRPr lang="ko-KR" altLang="en-US" dirty="0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D1182CAE-934F-408C-8533-C40E0531071E}"/>
              </a:ext>
            </a:extLst>
          </p:cNvPr>
          <p:cNvSpPr/>
          <p:nvPr/>
        </p:nvSpPr>
        <p:spPr>
          <a:xfrm>
            <a:off x="5730875" y="7997304"/>
            <a:ext cx="45719" cy="139973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04CE99-4923-4E21-854D-26D009225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94010EF8-187A-4B37-A932-C0AA280D2F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6928" y="1156383"/>
            <a:ext cx="5594400" cy="331200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[1-1] </a:t>
            </a:r>
            <a:r>
              <a:rPr lang="ko-KR" altLang="en-US" sz="1400" b="1" dirty="0"/>
              <a:t>조작 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9DB955D8-B330-407C-A54B-F646ED5D2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05683"/>
              </p:ext>
            </p:extLst>
          </p:nvPr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05DFA1D-2D72-418C-88AD-3CE8D4696821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4B36D8C-1C19-43CB-B367-DD2D8137A8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110" y="1579982"/>
            <a:ext cx="5704764" cy="3090081"/>
          </a:xfrm>
          <a:prstGeom prst="rect">
            <a:avLst/>
          </a:prstGeom>
        </p:spPr>
      </p:pic>
      <p:sp>
        <p:nvSpPr>
          <p:cNvPr id="17" name="모서리가 둥근 직사각형 17">
            <a:extLst>
              <a:ext uri="{FF2B5EF4-FFF2-40B4-BE49-F238E27FC236}">
                <a16:creationId xmlns:a16="http://schemas.microsoft.com/office/drawing/2014/main" id="{92E560BC-128E-414E-B06B-E591BAC5E580}"/>
              </a:ext>
            </a:extLst>
          </p:cNvPr>
          <p:cNvSpPr/>
          <p:nvPr/>
        </p:nvSpPr>
        <p:spPr>
          <a:xfrm>
            <a:off x="1380109" y="1611820"/>
            <a:ext cx="896596" cy="148943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31EBF0-E71C-427D-9C9C-7417DCF4569B}"/>
              </a:ext>
            </a:extLst>
          </p:cNvPr>
          <p:cNvSpPr txBox="1"/>
          <p:nvPr/>
        </p:nvSpPr>
        <p:spPr>
          <a:xfrm>
            <a:off x="609594" y="4668093"/>
            <a:ext cx="2555523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모니터링 화면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sp>
        <p:nvSpPr>
          <p:cNvPr id="23" name="모서리가 둥근 직사각형 27">
            <a:extLst>
              <a:ext uri="{FF2B5EF4-FFF2-40B4-BE49-F238E27FC236}">
                <a16:creationId xmlns:a16="http://schemas.microsoft.com/office/drawing/2014/main" id="{8C6D90C9-C2EC-4503-84F5-5AE9E4D8890E}"/>
              </a:ext>
            </a:extLst>
          </p:cNvPr>
          <p:cNvSpPr/>
          <p:nvPr/>
        </p:nvSpPr>
        <p:spPr>
          <a:xfrm>
            <a:off x="661109" y="1812415"/>
            <a:ext cx="2081255" cy="122454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34">
            <a:extLst>
              <a:ext uri="{FF2B5EF4-FFF2-40B4-BE49-F238E27FC236}">
                <a16:creationId xmlns:a16="http://schemas.microsoft.com/office/drawing/2014/main" id="{4AD4F7C5-DEF1-4E92-83FD-CBC2FFAF0ABB}"/>
              </a:ext>
            </a:extLst>
          </p:cNvPr>
          <p:cNvSpPr/>
          <p:nvPr/>
        </p:nvSpPr>
        <p:spPr>
          <a:xfrm>
            <a:off x="4881360" y="2654842"/>
            <a:ext cx="1311341" cy="877597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38">
            <a:extLst>
              <a:ext uri="{FF2B5EF4-FFF2-40B4-BE49-F238E27FC236}">
                <a16:creationId xmlns:a16="http://schemas.microsoft.com/office/drawing/2014/main" id="{942B6532-07F9-4451-8D30-DDFF6A5CA8A7}"/>
              </a:ext>
            </a:extLst>
          </p:cNvPr>
          <p:cNvSpPr/>
          <p:nvPr/>
        </p:nvSpPr>
        <p:spPr>
          <a:xfrm>
            <a:off x="4882180" y="1847476"/>
            <a:ext cx="1310400" cy="791213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40">
            <a:extLst>
              <a:ext uri="{FF2B5EF4-FFF2-40B4-BE49-F238E27FC236}">
                <a16:creationId xmlns:a16="http://schemas.microsoft.com/office/drawing/2014/main" id="{E9A54AFC-1A98-4FEE-8748-44E134BBD486}"/>
              </a:ext>
            </a:extLst>
          </p:cNvPr>
          <p:cNvSpPr/>
          <p:nvPr/>
        </p:nvSpPr>
        <p:spPr>
          <a:xfrm>
            <a:off x="4878184" y="3545417"/>
            <a:ext cx="1310400" cy="1025779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모서리가 둥근 직사각형 46">
            <a:extLst>
              <a:ext uri="{FF2B5EF4-FFF2-40B4-BE49-F238E27FC236}">
                <a16:creationId xmlns:a16="http://schemas.microsoft.com/office/drawing/2014/main" id="{6B50FD80-3A24-4818-9FAE-A4F9A95648D0}"/>
              </a:ext>
            </a:extLst>
          </p:cNvPr>
          <p:cNvSpPr/>
          <p:nvPr/>
        </p:nvSpPr>
        <p:spPr>
          <a:xfrm>
            <a:off x="6008587" y="1651456"/>
            <a:ext cx="344587" cy="180000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25FE7B-11A8-4DA2-A112-4832F313A931}"/>
              </a:ext>
            </a:extLst>
          </p:cNvPr>
          <p:cNvSpPr txBox="1"/>
          <p:nvPr/>
        </p:nvSpPr>
        <p:spPr>
          <a:xfrm>
            <a:off x="579134" y="4918373"/>
            <a:ext cx="5594394" cy="42830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endParaRPr lang="en-US" altLang="ko-KR" sz="1000" b="1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파일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조회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주차 차량 조회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지정 주차 등록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모니터링 프로그램의 도면을 열거나 저장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설정이 가능하며 주차 차량 조회를 이용하여 입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출 차 기록을 조회 할 수 있다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dirty="0">
                <a:latin typeface="+mn-ea"/>
              </a:rPr>
              <a:t>또한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지정 주차 차량을 등록하여 특정 주차면의 주차차량을 지정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주차장 보기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탭마다 각 층을 확대해서 볼 수 있으며 </a:t>
            </a:r>
            <a:r>
              <a:rPr lang="en-US" altLang="ko-KR" sz="1000" dirty="0">
                <a:latin typeface="+mn-ea"/>
              </a:rPr>
              <a:t>“</a:t>
            </a:r>
            <a:r>
              <a:rPr lang="ko-KR" altLang="en-US" sz="1000" dirty="0">
                <a:latin typeface="+mn-ea"/>
              </a:rPr>
              <a:t>주차장</a:t>
            </a:r>
            <a:r>
              <a:rPr lang="en-US" altLang="ko-KR" sz="1000" dirty="0"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탭 클릭 시 전체 주차장을 확인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층별 주차 현황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각 층의 총 주차면 대수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사용불가 대수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현재 입차 대수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주차 가능 대수를 파악 할 수 있다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주차면 타입 및 색상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주차면 타입 종류와 각 주차면 주차 시간 별 색상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주차면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카메라 투명도를 확인 할 수 있다</a:t>
            </a:r>
            <a:r>
              <a:rPr lang="en-US" altLang="ko-KR" sz="1000" dirty="0">
                <a:latin typeface="+mn-ea"/>
              </a:rPr>
              <a:t>. </a:t>
            </a:r>
            <a:r>
              <a:rPr lang="ko-KR" altLang="en-US" sz="800" dirty="0">
                <a:latin typeface="+mn-ea"/>
              </a:rPr>
              <a:t>다음 페이지 참고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주차면 색상 클릭 시 주차시간 별 색상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주차면</a:t>
            </a:r>
            <a:r>
              <a:rPr lang="en-US" altLang="ko-KR" sz="1000" b="1" dirty="0">
                <a:latin typeface="+mn-ea"/>
              </a:rPr>
              <a:t> / </a:t>
            </a:r>
            <a:r>
              <a:rPr lang="ko-KR" altLang="en-US" sz="1000" b="1" dirty="0">
                <a:latin typeface="+mn-ea"/>
              </a:rPr>
              <a:t>카메라의 투명도를 지정 할 수 있음</a:t>
            </a:r>
            <a:r>
              <a:rPr lang="en-US" altLang="ko-KR" sz="1000" b="1" dirty="0">
                <a:latin typeface="+mn-ea"/>
              </a:rPr>
              <a:t>)</a:t>
            </a:r>
            <a:endParaRPr lang="en-US" altLang="ko-KR" sz="1000" b="1" dirty="0">
              <a:solidFill>
                <a:srgbClr val="FF0000"/>
              </a:solidFill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층별 주차현황 통계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층별 주차현황 집계표를 그래프로 확인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000" b="1" dirty="0">
                <a:latin typeface="+mn-ea"/>
              </a:rPr>
              <a:t>데이터베이스 및 </a:t>
            </a:r>
            <a:r>
              <a:rPr lang="en-US" altLang="ko-KR" sz="1000" b="1" dirty="0">
                <a:latin typeface="+mn-ea"/>
              </a:rPr>
              <a:t>PGI </a:t>
            </a:r>
            <a:r>
              <a:rPr lang="ko-KR" altLang="en-US" sz="1000" b="1" dirty="0">
                <a:latin typeface="+mn-ea"/>
              </a:rPr>
              <a:t>서버 연결 상태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아이콘 모양의 색상이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적색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서버와 미 연결 된 상태</a:t>
            </a:r>
            <a:r>
              <a:rPr lang="en-US" altLang="ko-KR" sz="1000" b="1" dirty="0">
                <a:latin typeface="+mn-ea"/>
              </a:rPr>
              <a:t>)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b="1" dirty="0">
                <a:solidFill>
                  <a:srgbClr val="00B050"/>
                </a:solidFill>
                <a:latin typeface="+mn-ea"/>
              </a:rPr>
              <a:t>녹색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서버와 연결 상태</a:t>
            </a:r>
            <a:r>
              <a:rPr lang="en-US" altLang="ko-KR" sz="1000" b="1" dirty="0">
                <a:latin typeface="+mn-ea"/>
              </a:rPr>
              <a:t>)</a:t>
            </a:r>
            <a:r>
              <a:rPr lang="ko-KR" altLang="en-US" sz="1000" dirty="0">
                <a:latin typeface="+mn-ea"/>
              </a:rPr>
              <a:t>를 나타낸다</a:t>
            </a:r>
            <a:r>
              <a:rPr lang="en-US" altLang="ko-KR" sz="1000" dirty="0">
                <a:latin typeface="+mn-ea"/>
              </a:rPr>
              <a:t>.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적색 시 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30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초 마다 재 접속을 시도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.)</a:t>
            </a:r>
            <a:endParaRPr lang="en-US" altLang="ko-KR" sz="1000" dirty="0">
              <a:latin typeface="+mn-ea"/>
            </a:endParaRPr>
          </a:p>
          <a:p>
            <a:pPr marL="228600" indent="-228600">
              <a:buFontTx/>
              <a:buAutoNum type="circleNumDbPlain"/>
              <a:defRPr/>
            </a:pPr>
            <a:endParaRPr lang="en-US" altLang="ko-KR" sz="1000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6B3E39E-5647-458E-98D8-0C95A40A4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CB32DFF8-74B0-4D6F-9099-2CFED144ED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8616" y="1136576"/>
            <a:ext cx="6172200" cy="322282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[1-2] </a:t>
            </a:r>
            <a:r>
              <a:rPr lang="ko-KR" altLang="en-US" sz="1400" b="1" dirty="0"/>
              <a:t>화면</a:t>
            </a:r>
            <a:r>
              <a:rPr lang="ko-KR" altLang="en-US" sz="1400" b="1" baseline="0" dirty="0"/>
              <a:t> 설명</a:t>
            </a:r>
            <a:endParaRPr lang="ko-KR" altLang="en-US" sz="1400" b="1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F033219-6E3C-4488-BA69-07FE22F168FD}"/>
              </a:ext>
            </a:extLst>
          </p:cNvPr>
          <p:cNvSpPr/>
          <p:nvPr/>
        </p:nvSpPr>
        <p:spPr>
          <a:xfrm>
            <a:off x="2315269" y="155791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D22B05FE-881A-4EAC-A0D6-AC85EE99C6F2}"/>
              </a:ext>
            </a:extLst>
          </p:cNvPr>
          <p:cNvSpPr/>
          <p:nvPr/>
        </p:nvSpPr>
        <p:spPr>
          <a:xfrm>
            <a:off x="2793880" y="1788257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7146826B-F308-401C-ABD0-9A7756A391CD}"/>
              </a:ext>
            </a:extLst>
          </p:cNvPr>
          <p:cNvSpPr/>
          <p:nvPr/>
        </p:nvSpPr>
        <p:spPr>
          <a:xfrm>
            <a:off x="5753999" y="161326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6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B4A84D22-2C30-4980-87F9-E0B413543E63}"/>
              </a:ext>
            </a:extLst>
          </p:cNvPr>
          <p:cNvSpPr/>
          <p:nvPr/>
        </p:nvSpPr>
        <p:spPr>
          <a:xfrm>
            <a:off x="4609377" y="176708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259D2D2C-81E4-4426-80E7-B251AF512D8C}"/>
              </a:ext>
            </a:extLst>
          </p:cNvPr>
          <p:cNvSpPr/>
          <p:nvPr/>
        </p:nvSpPr>
        <p:spPr>
          <a:xfrm>
            <a:off x="4609377" y="2606390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4</a:t>
            </a: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0E787AB9-535F-495B-9943-C92A8B5CD1EB}"/>
              </a:ext>
            </a:extLst>
          </p:cNvPr>
          <p:cNvSpPr/>
          <p:nvPr/>
        </p:nvSpPr>
        <p:spPr>
          <a:xfrm>
            <a:off x="4609377" y="353243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8410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그림 49">
            <a:extLst>
              <a:ext uri="{FF2B5EF4-FFF2-40B4-BE49-F238E27FC236}">
                <a16:creationId xmlns:a16="http://schemas.microsoft.com/office/drawing/2014/main" id="{866424BE-DBDB-42C9-9FE2-91F8002C8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5385088"/>
            <a:ext cx="3164250" cy="1906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910D336-3DBE-41EA-A9F9-D0CC1D38E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30" y="4025555"/>
            <a:ext cx="3187824" cy="10115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81091E8D-CBF2-4688-B1E6-8E9E25F27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1741" y="1593051"/>
            <a:ext cx="2059218" cy="1879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AA78C80-5DFC-44F1-9AEC-BE197B50C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642" y="2043690"/>
            <a:ext cx="2309302" cy="848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C108734-6BFD-47C6-A7D9-E043C4802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417649"/>
              </p:ext>
            </p:extLst>
          </p:nvPr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9BD5F5D-2760-419B-B48B-C4DF70E18A38}"/>
              </a:ext>
            </a:extLst>
          </p:cNvPr>
          <p:cNvSpPr txBox="1"/>
          <p:nvPr/>
        </p:nvSpPr>
        <p:spPr>
          <a:xfrm>
            <a:off x="642918" y="7689304"/>
            <a:ext cx="5594394" cy="14945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주차면의 기본 색상을 설정 할 수 있다</a:t>
            </a:r>
            <a:r>
              <a:rPr lang="en-US" altLang="ko-KR" sz="1000" dirty="0">
                <a:latin typeface="+mn-ea"/>
              </a:rPr>
              <a:t>.</a:t>
            </a:r>
            <a:r>
              <a:rPr lang="ko-KR" altLang="en-US" sz="1000" dirty="0">
                <a:latin typeface="+mn-ea"/>
              </a:rPr>
              <a:t> 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b="1" dirty="0">
                <a:latin typeface="+mn-ea"/>
              </a:rPr>
              <a:t>주차 가능 색상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차량이 주차되지 않은 주차면 색상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b="1" dirty="0">
                <a:latin typeface="+mn-ea"/>
              </a:rPr>
              <a:t>주차 됨 색상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차량이 주차 된 주차면 색상</a:t>
            </a:r>
            <a:br>
              <a:rPr lang="en-US" altLang="ko-KR" sz="1000" dirty="0">
                <a:latin typeface="+mn-ea"/>
              </a:rPr>
            </a:br>
            <a:r>
              <a:rPr lang="ko-KR" altLang="en-US" sz="1000" b="1" dirty="0">
                <a:latin typeface="+mn-ea"/>
              </a:rPr>
              <a:t>사용 불가 색상 </a:t>
            </a:r>
            <a:r>
              <a:rPr lang="en-US" altLang="ko-KR" sz="1000" dirty="0">
                <a:latin typeface="+mn-ea"/>
              </a:rPr>
              <a:t>:  </a:t>
            </a:r>
            <a:r>
              <a:rPr lang="ko-KR" altLang="en-US" sz="1000" dirty="0">
                <a:latin typeface="+mn-ea"/>
              </a:rPr>
              <a:t>사용하지 않는 주차면 색상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주차 시간에 따라 주차면 색상을 지정 할 수 있다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2F14C29-9F58-4712-A65F-05C72286F4E4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146847-C0C3-4AEA-84DB-B8F570308A93}"/>
              </a:ext>
            </a:extLst>
          </p:cNvPr>
          <p:cNvSpPr txBox="1"/>
          <p:nvPr/>
        </p:nvSpPr>
        <p:spPr>
          <a:xfrm>
            <a:off x="681226" y="349435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색상 차트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C3E0B19-1964-4919-840A-E55CD9E4863D}"/>
              </a:ext>
            </a:extLst>
          </p:cNvPr>
          <p:cNvSpPr/>
          <p:nvPr/>
        </p:nvSpPr>
        <p:spPr>
          <a:xfrm>
            <a:off x="1995928" y="1860163"/>
            <a:ext cx="603155" cy="1820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클릭</a:t>
            </a:r>
          </a:p>
        </p:txBody>
      </p:sp>
      <p:sp>
        <p:nvSpPr>
          <p:cNvPr id="34" name="화살표: 아래쪽 33">
            <a:extLst>
              <a:ext uri="{FF2B5EF4-FFF2-40B4-BE49-F238E27FC236}">
                <a16:creationId xmlns:a16="http://schemas.microsoft.com/office/drawing/2014/main" id="{FBD543CD-621B-4FD8-88C8-230111BC7B80}"/>
              </a:ext>
            </a:extLst>
          </p:cNvPr>
          <p:cNvSpPr/>
          <p:nvPr/>
        </p:nvSpPr>
        <p:spPr>
          <a:xfrm>
            <a:off x="2183434" y="2089206"/>
            <a:ext cx="218945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D7DDA513-A87A-44FC-9795-7DA95E46EEE9}"/>
              </a:ext>
            </a:extLst>
          </p:cNvPr>
          <p:cNvSpPr/>
          <p:nvPr/>
        </p:nvSpPr>
        <p:spPr>
          <a:xfrm>
            <a:off x="749921" y="4206541"/>
            <a:ext cx="1526951" cy="80209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32">
            <a:extLst>
              <a:ext uri="{FF2B5EF4-FFF2-40B4-BE49-F238E27FC236}">
                <a16:creationId xmlns:a16="http://schemas.microsoft.com/office/drawing/2014/main" id="{5696CBAB-1EB5-4BE4-AAC9-90B0AFA351EE}"/>
              </a:ext>
            </a:extLst>
          </p:cNvPr>
          <p:cNvSpPr/>
          <p:nvPr/>
        </p:nvSpPr>
        <p:spPr>
          <a:xfrm>
            <a:off x="2202484" y="5369841"/>
            <a:ext cx="1708307" cy="79606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C24C30-B8BD-478B-BEF0-EF1602B8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09AC0D76-09EE-46EF-988A-86854D2AF6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5410" y="1171140"/>
            <a:ext cx="6172200" cy="320467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[1-3] </a:t>
            </a:r>
            <a:r>
              <a:rPr lang="ko-KR" altLang="en-US" sz="1400" b="1" dirty="0"/>
              <a:t>주차면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주차 시간별 색상 설정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3CA713C-C373-4076-A61C-576171520ED2}"/>
              </a:ext>
            </a:extLst>
          </p:cNvPr>
          <p:cNvSpPr/>
          <p:nvPr/>
        </p:nvSpPr>
        <p:spPr>
          <a:xfrm>
            <a:off x="2332019" y="4137227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3EAF9D17-48F0-4C40-8C08-DC8D3850F22A}"/>
              </a:ext>
            </a:extLst>
          </p:cNvPr>
          <p:cNvSpPr/>
          <p:nvPr/>
        </p:nvSpPr>
        <p:spPr>
          <a:xfrm>
            <a:off x="1949247" y="5340667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32" name="화살표: 아래쪽 31">
            <a:extLst>
              <a:ext uri="{FF2B5EF4-FFF2-40B4-BE49-F238E27FC236}">
                <a16:creationId xmlns:a16="http://schemas.microsoft.com/office/drawing/2014/main" id="{1CDE1E2A-154B-484F-9327-2C4B40AB5171}"/>
              </a:ext>
            </a:extLst>
          </p:cNvPr>
          <p:cNvSpPr/>
          <p:nvPr/>
        </p:nvSpPr>
        <p:spPr>
          <a:xfrm rot="16200000">
            <a:off x="3384766" y="2160273"/>
            <a:ext cx="218945" cy="974543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52BF76-981D-4E20-81DC-4ADF17EA8BD0}"/>
              </a:ext>
            </a:extLst>
          </p:cNvPr>
          <p:cNvSpPr txBox="1"/>
          <p:nvPr/>
        </p:nvSpPr>
        <p:spPr>
          <a:xfrm>
            <a:off x="3829563" y="349435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시간별 색상 설정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AD40B9-FD54-461A-9917-33910269938F}"/>
              </a:ext>
            </a:extLst>
          </p:cNvPr>
          <p:cNvSpPr txBox="1"/>
          <p:nvPr/>
        </p:nvSpPr>
        <p:spPr>
          <a:xfrm>
            <a:off x="681226" y="5013369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색상 차트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803CF9-47C9-4BBC-8A88-FD6FC9CB1C3C}"/>
              </a:ext>
            </a:extLst>
          </p:cNvPr>
          <p:cNvSpPr txBox="1"/>
          <p:nvPr/>
        </p:nvSpPr>
        <p:spPr>
          <a:xfrm>
            <a:off x="681226" y="7288634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시간별 색상 지정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44DC3C23-3EF2-42B9-B6D1-AAA34C0AE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356" y="4001982"/>
            <a:ext cx="1492360" cy="21639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3" name="화살표: 아래쪽 62">
            <a:extLst>
              <a:ext uri="{FF2B5EF4-FFF2-40B4-BE49-F238E27FC236}">
                <a16:creationId xmlns:a16="http://schemas.microsoft.com/office/drawing/2014/main" id="{63E643D6-D335-42B3-B404-39A8E673A5B1}"/>
              </a:ext>
            </a:extLst>
          </p:cNvPr>
          <p:cNvSpPr/>
          <p:nvPr/>
        </p:nvSpPr>
        <p:spPr>
          <a:xfrm rot="16832836">
            <a:off x="3235097" y="3580243"/>
            <a:ext cx="218945" cy="2424310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화살표: 아래쪽 52">
            <a:extLst>
              <a:ext uri="{FF2B5EF4-FFF2-40B4-BE49-F238E27FC236}">
                <a16:creationId xmlns:a16="http://schemas.microsoft.com/office/drawing/2014/main" id="{C742D9FA-966A-4265-9C95-707C91C1E06F}"/>
              </a:ext>
            </a:extLst>
          </p:cNvPr>
          <p:cNvSpPr/>
          <p:nvPr/>
        </p:nvSpPr>
        <p:spPr>
          <a:xfrm rot="14580567">
            <a:off x="4025222" y="5101666"/>
            <a:ext cx="218945" cy="892651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4E9082C-47D6-4FFE-8F87-D530F4A02D72}"/>
              </a:ext>
            </a:extLst>
          </p:cNvPr>
          <p:cNvSpPr txBox="1"/>
          <p:nvPr/>
        </p:nvSpPr>
        <p:spPr>
          <a:xfrm>
            <a:off x="4395650" y="6176519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색상표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3575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10D336-3DBE-41EA-A9F9-D0CC1D38E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30" y="4076355"/>
            <a:ext cx="3187824" cy="1011521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81091E8D-CBF2-4688-B1E6-8E9E25F27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1741" y="1593051"/>
            <a:ext cx="2059218" cy="1879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AA78C80-5DFC-44F1-9AEC-BE197B50C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642" y="2043690"/>
            <a:ext cx="2309302" cy="848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C108734-6BFD-47C6-A7D9-E043C480298B}"/>
              </a:ext>
            </a:extLst>
          </p:cNvPr>
          <p:cNvGraphicFramePr>
            <a:graphicFrameLocks noGrp="1"/>
          </p:cNvGraphicFramePr>
          <p:nvPr/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9BD5F5D-2760-419B-B48B-C4DF70E18A38}"/>
              </a:ext>
            </a:extLst>
          </p:cNvPr>
          <p:cNvSpPr txBox="1"/>
          <p:nvPr/>
        </p:nvSpPr>
        <p:spPr>
          <a:xfrm>
            <a:off x="642918" y="7608393"/>
            <a:ext cx="5594394" cy="435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조절바를 통해 주차면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카메라 마커 투명도를 지정 할 수 있다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(0~100% </a:t>
            </a:r>
            <a:r>
              <a:rPr lang="ko-KR" altLang="en-US" sz="1000" dirty="0">
                <a:latin typeface="+mn-ea"/>
              </a:rPr>
              <a:t>사이 값</a:t>
            </a:r>
            <a:r>
              <a:rPr lang="en-US" altLang="ko-KR" sz="1000" dirty="0">
                <a:latin typeface="+mn-ea"/>
              </a:rPr>
              <a:t>)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2F14C29-9F58-4712-A65F-05C72286F4E4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146847-C0C3-4AEA-84DB-B8F570308A93}"/>
              </a:ext>
            </a:extLst>
          </p:cNvPr>
          <p:cNvSpPr txBox="1"/>
          <p:nvPr/>
        </p:nvSpPr>
        <p:spPr>
          <a:xfrm>
            <a:off x="681226" y="349435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색상 차트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C3E0B19-1964-4919-840A-E55CD9E4863D}"/>
              </a:ext>
            </a:extLst>
          </p:cNvPr>
          <p:cNvSpPr/>
          <p:nvPr/>
        </p:nvSpPr>
        <p:spPr>
          <a:xfrm>
            <a:off x="1995928" y="1860163"/>
            <a:ext cx="603155" cy="1820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클릭</a:t>
            </a:r>
          </a:p>
        </p:txBody>
      </p:sp>
      <p:sp>
        <p:nvSpPr>
          <p:cNvPr id="34" name="화살표: 아래쪽 33">
            <a:extLst>
              <a:ext uri="{FF2B5EF4-FFF2-40B4-BE49-F238E27FC236}">
                <a16:creationId xmlns:a16="http://schemas.microsoft.com/office/drawing/2014/main" id="{FBD543CD-621B-4FD8-88C8-230111BC7B80}"/>
              </a:ext>
            </a:extLst>
          </p:cNvPr>
          <p:cNvSpPr/>
          <p:nvPr/>
        </p:nvSpPr>
        <p:spPr>
          <a:xfrm>
            <a:off x="2183434" y="2089206"/>
            <a:ext cx="218945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D7DDA513-A87A-44FC-9795-7DA95E46EEE9}"/>
              </a:ext>
            </a:extLst>
          </p:cNvPr>
          <p:cNvSpPr/>
          <p:nvPr/>
        </p:nvSpPr>
        <p:spPr>
          <a:xfrm>
            <a:off x="2183434" y="4280108"/>
            <a:ext cx="1745520" cy="79837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C24C30-B8BD-478B-BEF0-EF1602B8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09AC0D76-09EE-46EF-988A-86854D2AF6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5410" y="1171140"/>
            <a:ext cx="6172200" cy="320467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[1-4] </a:t>
            </a:r>
            <a:r>
              <a:rPr lang="ko-KR" altLang="en-US" sz="1400" b="1" dirty="0"/>
              <a:t>주차면</a:t>
            </a:r>
            <a:r>
              <a:rPr lang="en-US" altLang="ko-KR" sz="1400" b="1" dirty="0"/>
              <a:t>, </a:t>
            </a:r>
            <a:r>
              <a:rPr lang="ko-KR" altLang="en-US" sz="1400" b="1" dirty="0"/>
              <a:t>카메라 투명도 설정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3CA713C-C373-4076-A61C-576171520ED2}"/>
              </a:ext>
            </a:extLst>
          </p:cNvPr>
          <p:cNvSpPr/>
          <p:nvPr/>
        </p:nvSpPr>
        <p:spPr>
          <a:xfrm>
            <a:off x="3988858" y="4261058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32" name="화살표: 아래쪽 31">
            <a:extLst>
              <a:ext uri="{FF2B5EF4-FFF2-40B4-BE49-F238E27FC236}">
                <a16:creationId xmlns:a16="http://schemas.microsoft.com/office/drawing/2014/main" id="{1CDE1E2A-154B-484F-9327-2C4B40AB5171}"/>
              </a:ext>
            </a:extLst>
          </p:cNvPr>
          <p:cNvSpPr/>
          <p:nvPr/>
        </p:nvSpPr>
        <p:spPr>
          <a:xfrm rot="16200000">
            <a:off x="3384766" y="2160273"/>
            <a:ext cx="218945" cy="974543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52BF76-981D-4E20-81DC-4ADF17EA8BD0}"/>
              </a:ext>
            </a:extLst>
          </p:cNvPr>
          <p:cNvSpPr txBox="1"/>
          <p:nvPr/>
        </p:nvSpPr>
        <p:spPr>
          <a:xfrm>
            <a:off x="3829563" y="349435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 시간별 색상 설정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AD40B9-FD54-461A-9917-33910269938F}"/>
              </a:ext>
            </a:extLst>
          </p:cNvPr>
          <p:cNvSpPr txBox="1"/>
          <p:nvPr/>
        </p:nvSpPr>
        <p:spPr>
          <a:xfrm>
            <a:off x="681226" y="5064169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</a:t>
            </a:r>
            <a:r>
              <a:rPr lang="en-US" altLang="ko-KR" sz="800" dirty="0">
                <a:latin typeface="+mn-ea"/>
              </a:rPr>
              <a:t>, </a:t>
            </a:r>
            <a:r>
              <a:rPr lang="ko-KR" altLang="en-US" sz="800" dirty="0">
                <a:latin typeface="+mn-ea"/>
              </a:rPr>
              <a:t>카메라 투명도 지정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90DCC7FD-0B2D-4DD3-81A7-BB98E3779C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5" y="5607589"/>
            <a:ext cx="2482134" cy="141179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1695E22B-8293-490D-83BC-EC701270EE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275" y="5607589"/>
            <a:ext cx="2319379" cy="141179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F96C5A0-777C-4770-A91D-E47991EC5FEA}"/>
              </a:ext>
            </a:extLst>
          </p:cNvPr>
          <p:cNvSpPr txBox="1"/>
          <p:nvPr/>
        </p:nvSpPr>
        <p:spPr>
          <a:xfrm>
            <a:off x="739365" y="7011404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투명도 </a:t>
            </a:r>
            <a:r>
              <a:rPr lang="en-US" altLang="ko-KR" sz="800" dirty="0">
                <a:latin typeface="+mn-ea"/>
              </a:rPr>
              <a:t>50%]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50A649-3B99-4ECB-9039-81ECAFCC4340}"/>
              </a:ext>
            </a:extLst>
          </p:cNvPr>
          <p:cNvSpPr txBox="1"/>
          <p:nvPr/>
        </p:nvSpPr>
        <p:spPr>
          <a:xfrm>
            <a:off x="3443558" y="7011404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투명도 </a:t>
            </a:r>
            <a:r>
              <a:rPr lang="en-US" altLang="ko-KR" sz="800" dirty="0">
                <a:latin typeface="+mn-ea"/>
              </a:rPr>
              <a:t>100%]</a:t>
            </a:r>
          </a:p>
        </p:txBody>
      </p:sp>
    </p:spTree>
    <p:extLst>
      <p:ext uri="{BB962C8B-B14F-4D97-AF65-F5344CB8AC3E}">
        <p14:creationId xmlns:p14="http://schemas.microsoft.com/office/powerpoint/2010/main" val="3561902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5108585-23DB-40A3-BAF3-A07CA5EF8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26" y="4015505"/>
            <a:ext cx="3237157" cy="314147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9E51514-FDA5-49C4-8648-CBF66F74A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183" y="1548623"/>
            <a:ext cx="2612448" cy="2206514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AA78C80-5DFC-44F1-9AEC-BE197B50C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1129" y="2063954"/>
            <a:ext cx="3055998" cy="987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C108734-6BFD-47C6-A7D9-E043C480298B}"/>
              </a:ext>
            </a:extLst>
          </p:cNvPr>
          <p:cNvGraphicFramePr>
            <a:graphicFrameLocks noGrp="1"/>
          </p:cNvGraphicFramePr>
          <p:nvPr/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9BD5F5D-2760-419B-B48B-C4DF70E18A38}"/>
              </a:ext>
            </a:extLst>
          </p:cNvPr>
          <p:cNvSpPr txBox="1"/>
          <p:nvPr/>
        </p:nvSpPr>
        <p:spPr>
          <a:xfrm>
            <a:off x="642918" y="7655537"/>
            <a:ext cx="5594394" cy="435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조절바를 통해 전광판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컨버터 등 마커 투명도를 지정 할 수 있다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(0~100% </a:t>
            </a:r>
            <a:r>
              <a:rPr lang="ko-KR" altLang="en-US" sz="1000" dirty="0">
                <a:latin typeface="+mn-ea"/>
              </a:rPr>
              <a:t>사이 값</a:t>
            </a:r>
            <a:r>
              <a:rPr lang="en-US" altLang="ko-KR" sz="1000" dirty="0">
                <a:latin typeface="+mn-ea"/>
              </a:rPr>
              <a:t>)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2F14C29-9F58-4712-A65F-05C72286F4E4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146847-C0C3-4AEA-84DB-B8F570308A93}"/>
              </a:ext>
            </a:extLst>
          </p:cNvPr>
          <p:cNvSpPr txBox="1"/>
          <p:nvPr/>
        </p:nvSpPr>
        <p:spPr>
          <a:xfrm>
            <a:off x="681226" y="3494356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환경 설정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C3E0B19-1964-4919-840A-E55CD9E4863D}"/>
              </a:ext>
            </a:extLst>
          </p:cNvPr>
          <p:cNvSpPr/>
          <p:nvPr/>
        </p:nvSpPr>
        <p:spPr>
          <a:xfrm>
            <a:off x="1183968" y="2691814"/>
            <a:ext cx="603155" cy="1820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클릭</a:t>
            </a:r>
          </a:p>
        </p:txBody>
      </p:sp>
      <p:sp>
        <p:nvSpPr>
          <p:cNvPr id="34" name="화살표: 아래쪽 33">
            <a:extLst>
              <a:ext uri="{FF2B5EF4-FFF2-40B4-BE49-F238E27FC236}">
                <a16:creationId xmlns:a16="http://schemas.microsoft.com/office/drawing/2014/main" id="{FBD543CD-621B-4FD8-88C8-230111BC7B80}"/>
              </a:ext>
            </a:extLst>
          </p:cNvPr>
          <p:cNvSpPr/>
          <p:nvPr/>
        </p:nvSpPr>
        <p:spPr>
          <a:xfrm rot="16200000">
            <a:off x="1860502" y="2641645"/>
            <a:ext cx="218945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D7DDA513-A87A-44FC-9795-7DA95E46EEE9}"/>
              </a:ext>
            </a:extLst>
          </p:cNvPr>
          <p:cNvSpPr/>
          <p:nvPr/>
        </p:nvSpPr>
        <p:spPr>
          <a:xfrm>
            <a:off x="1828796" y="4390046"/>
            <a:ext cx="1930138" cy="250716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C24C30-B8BD-478B-BEF0-EF1602B8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09AC0D76-09EE-46EF-988A-86854D2AF6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5410" y="1171140"/>
            <a:ext cx="6172200" cy="320467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[1-5] </a:t>
            </a:r>
            <a:r>
              <a:rPr lang="ko-KR" altLang="en-US" sz="1400" b="1" dirty="0"/>
              <a:t>마커 투명도 설정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3CA713C-C373-4076-A61C-576171520ED2}"/>
              </a:ext>
            </a:extLst>
          </p:cNvPr>
          <p:cNvSpPr/>
          <p:nvPr/>
        </p:nvSpPr>
        <p:spPr>
          <a:xfrm>
            <a:off x="3758934" y="4182704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AD40B9-FD54-461A-9917-33910269938F}"/>
              </a:ext>
            </a:extLst>
          </p:cNvPr>
          <p:cNvSpPr txBox="1"/>
          <p:nvPr/>
        </p:nvSpPr>
        <p:spPr>
          <a:xfrm>
            <a:off x="681226" y="7172795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마커 투명도 지정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1CB6D6-899F-4D76-84AD-28267E889B50}"/>
              </a:ext>
            </a:extLst>
          </p:cNvPr>
          <p:cNvSpPr txBox="1"/>
          <p:nvPr/>
        </p:nvSpPr>
        <p:spPr>
          <a:xfrm>
            <a:off x="3827186" y="3728864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환경 설정</a:t>
            </a:r>
            <a:r>
              <a:rPr lang="en-US" altLang="ko-KR" sz="800" dirty="0">
                <a:latin typeface="+mn-ea"/>
              </a:rPr>
              <a:t>] – [</a:t>
            </a:r>
            <a:r>
              <a:rPr lang="ko-KR" altLang="en-US" sz="800" dirty="0">
                <a:latin typeface="+mn-ea"/>
              </a:rPr>
              <a:t>기본값 설정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25" name="화살표: 아래쪽 24">
            <a:extLst>
              <a:ext uri="{FF2B5EF4-FFF2-40B4-BE49-F238E27FC236}">
                <a16:creationId xmlns:a16="http://schemas.microsoft.com/office/drawing/2014/main" id="{401BC63D-0C2A-4D13-9A96-FDC32CD18368}"/>
              </a:ext>
            </a:extLst>
          </p:cNvPr>
          <p:cNvSpPr/>
          <p:nvPr/>
        </p:nvSpPr>
        <p:spPr>
          <a:xfrm rot="14718817">
            <a:off x="3557214" y="1948765"/>
            <a:ext cx="214442" cy="1112243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모서리가 둥근 직사각형 32">
            <a:extLst>
              <a:ext uri="{FF2B5EF4-FFF2-40B4-BE49-F238E27FC236}">
                <a16:creationId xmlns:a16="http://schemas.microsoft.com/office/drawing/2014/main" id="{E6DA9E9B-16A3-435C-8CEB-80D9182A9CC6}"/>
              </a:ext>
            </a:extLst>
          </p:cNvPr>
          <p:cNvSpPr/>
          <p:nvPr/>
        </p:nvSpPr>
        <p:spPr>
          <a:xfrm>
            <a:off x="4797152" y="1725185"/>
            <a:ext cx="304004" cy="9693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623707C9-BE7E-4216-B09B-B7585310D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40" y="4025841"/>
            <a:ext cx="2036734" cy="14181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96686B8-925B-49A5-95EA-B082A6EAE1B5}"/>
              </a:ext>
            </a:extLst>
          </p:cNvPr>
          <p:cNvSpPr txBox="1"/>
          <p:nvPr/>
        </p:nvSpPr>
        <p:spPr>
          <a:xfrm>
            <a:off x="4075746" y="544847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투명도 </a:t>
            </a:r>
            <a:r>
              <a:rPr lang="en-US" altLang="ko-KR" sz="800" dirty="0">
                <a:latin typeface="+mn-ea"/>
              </a:rPr>
              <a:t>50%]</a:t>
            </a: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20CD4CD-15AE-4D17-81A3-5AEE15DCBB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478" y="5748058"/>
            <a:ext cx="2026295" cy="14192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60DC8C6-41AE-4293-B2E1-F6EF2675FB5F}"/>
              </a:ext>
            </a:extLst>
          </p:cNvPr>
          <p:cNvSpPr txBox="1"/>
          <p:nvPr/>
        </p:nvSpPr>
        <p:spPr>
          <a:xfrm>
            <a:off x="4075746" y="7167320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투명도 </a:t>
            </a:r>
            <a:r>
              <a:rPr lang="en-US" altLang="ko-KR" sz="800" dirty="0">
                <a:latin typeface="+mn-ea"/>
              </a:rPr>
              <a:t>100%]</a:t>
            </a:r>
          </a:p>
        </p:txBody>
      </p:sp>
    </p:spTree>
    <p:extLst>
      <p:ext uri="{BB962C8B-B14F-4D97-AF65-F5344CB8AC3E}">
        <p14:creationId xmlns:p14="http://schemas.microsoft.com/office/powerpoint/2010/main" val="251228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>
            <a:extLst>
              <a:ext uri="{FF2B5EF4-FFF2-40B4-BE49-F238E27FC236}">
                <a16:creationId xmlns:a16="http://schemas.microsoft.com/office/drawing/2014/main" id="{F117ABCD-88B8-4AA4-AC93-70131916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7740" y="5276462"/>
            <a:ext cx="1754728" cy="20088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AA78C80-5DFC-44F1-9AEC-BE197B50C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1603368"/>
            <a:ext cx="2657722" cy="20571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C108734-6BFD-47C6-A7D9-E043C480298B}"/>
              </a:ext>
            </a:extLst>
          </p:cNvPr>
          <p:cNvGraphicFramePr>
            <a:graphicFrameLocks noGrp="1"/>
          </p:cNvGraphicFramePr>
          <p:nvPr/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9BD5F5D-2760-419B-B48B-C4DF70E18A38}"/>
              </a:ext>
            </a:extLst>
          </p:cNvPr>
          <p:cNvSpPr txBox="1"/>
          <p:nvPr/>
        </p:nvSpPr>
        <p:spPr>
          <a:xfrm>
            <a:off x="642918" y="3902924"/>
            <a:ext cx="5594394" cy="332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주차면 사용 여부를 선택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주차 된 차량 중 오 인식된 차량번호를 수정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en-US" altLang="ko-KR" sz="1000" dirty="0">
                <a:latin typeface="+mn-ea"/>
              </a:rPr>
              <a:t>VIP</a:t>
            </a:r>
            <a:r>
              <a:rPr lang="ko-KR" altLang="en-US" sz="1000" dirty="0">
                <a:latin typeface="+mn-ea"/>
              </a:rPr>
              <a:t> 차량번호를 지정하여 지정차량 외 차량 입차 시 방지 할 수 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endParaRPr lang="en-US" altLang="ko-KR" sz="1000" dirty="0">
              <a:latin typeface="+mn-ea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2F14C29-9F58-4712-A65F-05C72286F4E4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146847-C0C3-4AEA-84DB-B8F570308A93}"/>
              </a:ext>
            </a:extLst>
          </p:cNvPr>
          <p:cNvSpPr txBox="1"/>
          <p:nvPr/>
        </p:nvSpPr>
        <p:spPr>
          <a:xfrm>
            <a:off x="672249" y="3654487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주차면 정보 보기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3FC6E5BE-F9B8-40DB-B3A2-47EF1973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308" y="5228752"/>
            <a:ext cx="2821073" cy="20565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5" name="모서리가 둥근 직사각형 35">
            <a:extLst>
              <a:ext uri="{FF2B5EF4-FFF2-40B4-BE49-F238E27FC236}">
                <a16:creationId xmlns:a16="http://schemas.microsoft.com/office/drawing/2014/main" id="{04D31C91-C62D-41A8-82BA-3FF08A941228}"/>
              </a:ext>
            </a:extLst>
          </p:cNvPr>
          <p:cNvSpPr/>
          <p:nvPr/>
        </p:nvSpPr>
        <p:spPr>
          <a:xfrm>
            <a:off x="1267527" y="6346417"/>
            <a:ext cx="289265" cy="179999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C1BCA4-73A1-4C73-9BB5-63BCEA130244}"/>
              </a:ext>
            </a:extLst>
          </p:cNvPr>
          <p:cNvSpPr txBox="1"/>
          <p:nvPr/>
        </p:nvSpPr>
        <p:spPr>
          <a:xfrm>
            <a:off x="657804" y="7261338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구역 전광판 정보 보기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B9552C-8FB0-4069-B519-515921E377E9}"/>
              </a:ext>
            </a:extLst>
          </p:cNvPr>
          <p:cNvSpPr txBox="1"/>
          <p:nvPr/>
        </p:nvSpPr>
        <p:spPr>
          <a:xfrm>
            <a:off x="3927566" y="7261338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모듈 정보 보기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0F43E8-5A72-4DBE-807C-03BA68768392}"/>
              </a:ext>
            </a:extLst>
          </p:cNvPr>
          <p:cNvSpPr txBox="1"/>
          <p:nvPr/>
        </p:nvSpPr>
        <p:spPr>
          <a:xfrm>
            <a:off x="642918" y="7738865"/>
            <a:ext cx="5594394" cy="11786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구역 전광판의 지정 주차면의 정보를 설정 할 수 있다</a:t>
            </a:r>
            <a:r>
              <a:rPr lang="en-US" altLang="ko-KR" sz="1000" dirty="0">
                <a:latin typeface="+mn-ea"/>
              </a:rPr>
              <a:t>.</a:t>
            </a:r>
            <a:br>
              <a:rPr lang="en-US" altLang="ko-KR" sz="1000" dirty="0">
                <a:latin typeface="+mn-ea"/>
              </a:rPr>
            </a:br>
            <a:r>
              <a:rPr lang="en-US" altLang="ko-KR" sz="700" dirty="0">
                <a:latin typeface="+mn-ea"/>
              </a:rPr>
              <a:t>(</a:t>
            </a:r>
            <a:r>
              <a:rPr lang="ko-KR" altLang="en-US" sz="700" dirty="0">
                <a:latin typeface="+mn-ea"/>
              </a:rPr>
              <a:t>단</a:t>
            </a:r>
            <a:r>
              <a:rPr lang="en-US" altLang="ko-KR" sz="700" dirty="0">
                <a:latin typeface="+mn-ea"/>
              </a:rPr>
              <a:t>, </a:t>
            </a:r>
            <a:r>
              <a:rPr lang="ko-KR" altLang="en-US" sz="700" dirty="0">
                <a:latin typeface="+mn-ea"/>
              </a:rPr>
              <a:t>문구 수정은 불가하며 대수 수정에 한하여 수정 가능</a:t>
            </a:r>
            <a:r>
              <a:rPr lang="en-US" altLang="ko-KR" sz="700" dirty="0">
                <a:latin typeface="+mn-ea"/>
              </a:rPr>
              <a:t>)</a:t>
            </a: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circleNumDbPlain"/>
            </a:pPr>
            <a:r>
              <a:rPr lang="ko-KR" altLang="en-US" sz="1000" dirty="0">
                <a:latin typeface="+mn-ea"/>
              </a:rPr>
              <a:t>구역 전광판이 관리 하고자 하는 면을 볼 수 있다</a:t>
            </a:r>
            <a:r>
              <a:rPr lang="en-US" altLang="ko-KR" sz="1000" dirty="0">
                <a:latin typeface="+mn-ea"/>
              </a:rPr>
              <a:t>. </a:t>
            </a:r>
            <a:r>
              <a:rPr lang="ko-KR" altLang="en-US" sz="700" dirty="0">
                <a:latin typeface="+mn-ea"/>
              </a:rPr>
              <a:t>다음 페이지 참고</a:t>
            </a:r>
            <a:endParaRPr lang="en-US" altLang="ko-KR" sz="700" dirty="0">
              <a:latin typeface="+mn-ea"/>
            </a:endParaRPr>
          </a:p>
          <a:p>
            <a:pPr marL="228600" indent="-228600">
              <a:lnSpc>
                <a:spcPct val="150000"/>
              </a:lnSpc>
              <a:buAutoNum type="circleNumDbPlain"/>
            </a:pPr>
            <a:r>
              <a:rPr lang="ko-KR" altLang="en-US" sz="1000" dirty="0">
                <a:latin typeface="+mn-ea"/>
              </a:rPr>
              <a:t>구역 전광판의 문구 및 숫자 색상을 지정 할 수 있으며 기준대수를 지정하여 문구 또는 숫자를 표출 할 수 있다</a:t>
            </a:r>
            <a:r>
              <a:rPr lang="en-US" altLang="ko-KR" sz="1000" dirty="0">
                <a:latin typeface="+mn-ea"/>
              </a:rPr>
              <a:t>. </a:t>
            </a:r>
            <a:r>
              <a:rPr lang="ko-KR" altLang="en-US" sz="700" dirty="0">
                <a:latin typeface="+mn-ea"/>
              </a:rPr>
              <a:t>다음 페이지 참고</a:t>
            </a:r>
            <a:endParaRPr lang="en-US" altLang="ko-KR" sz="700" dirty="0">
              <a:latin typeface="+mn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C3E0B19-1964-4919-840A-E55CD9E4863D}"/>
              </a:ext>
            </a:extLst>
          </p:cNvPr>
          <p:cNvSpPr/>
          <p:nvPr/>
        </p:nvSpPr>
        <p:spPr>
          <a:xfrm>
            <a:off x="743570" y="2006618"/>
            <a:ext cx="595107" cy="1820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클릭</a:t>
            </a:r>
          </a:p>
        </p:txBody>
      </p:sp>
      <p:sp>
        <p:nvSpPr>
          <p:cNvPr id="34" name="화살표: 아래쪽 33">
            <a:extLst>
              <a:ext uri="{FF2B5EF4-FFF2-40B4-BE49-F238E27FC236}">
                <a16:creationId xmlns:a16="http://schemas.microsoft.com/office/drawing/2014/main" id="{FBD543CD-621B-4FD8-88C8-230111BC7B80}"/>
              </a:ext>
            </a:extLst>
          </p:cNvPr>
          <p:cNvSpPr/>
          <p:nvPr/>
        </p:nvSpPr>
        <p:spPr>
          <a:xfrm>
            <a:off x="915840" y="2231723"/>
            <a:ext cx="216024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C686358-653F-4593-8356-1A3F35388D5B}"/>
              </a:ext>
            </a:extLst>
          </p:cNvPr>
          <p:cNvSpPr/>
          <p:nvPr/>
        </p:nvSpPr>
        <p:spPr>
          <a:xfrm>
            <a:off x="846014" y="5361227"/>
            <a:ext cx="595107" cy="1820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클릭</a:t>
            </a:r>
          </a:p>
        </p:txBody>
      </p:sp>
      <p:sp>
        <p:nvSpPr>
          <p:cNvPr id="38" name="화살표: 아래쪽 37">
            <a:extLst>
              <a:ext uri="{FF2B5EF4-FFF2-40B4-BE49-F238E27FC236}">
                <a16:creationId xmlns:a16="http://schemas.microsoft.com/office/drawing/2014/main" id="{9418D864-6B33-4952-A3EF-EED941C1FA37}"/>
              </a:ext>
            </a:extLst>
          </p:cNvPr>
          <p:cNvSpPr/>
          <p:nvPr/>
        </p:nvSpPr>
        <p:spPr>
          <a:xfrm rot="1183347">
            <a:off x="833612" y="5564136"/>
            <a:ext cx="216024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화살표: 아래쪽 38">
            <a:extLst>
              <a:ext uri="{FF2B5EF4-FFF2-40B4-BE49-F238E27FC236}">
                <a16:creationId xmlns:a16="http://schemas.microsoft.com/office/drawing/2014/main" id="{C9BC99C3-3A28-40BF-A1BF-F4F6E2E886AE}"/>
              </a:ext>
            </a:extLst>
          </p:cNvPr>
          <p:cNvSpPr/>
          <p:nvPr/>
        </p:nvSpPr>
        <p:spPr>
          <a:xfrm rot="16200000">
            <a:off x="3732320" y="6202949"/>
            <a:ext cx="216024" cy="28235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AutoShape 2" descr="마우스 이미지에 대한 이미지 검색결과">
            <a:extLst>
              <a:ext uri="{FF2B5EF4-FFF2-40B4-BE49-F238E27FC236}">
                <a16:creationId xmlns:a16="http://schemas.microsoft.com/office/drawing/2014/main" id="{FA98842D-5974-4458-AD65-C325F2B732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545275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3" name="모서리가 둥근 직사각형 32">
            <a:extLst>
              <a:ext uri="{FF2B5EF4-FFF2-40B4-BE49-F238E27FC236}">
                <a16:creationId xmlns:a16="http://schemas.microsoft.com/office/drawing/2014/main" id="{D7DDA513-A87A-44FC-9795-7DA95E46EEE9}"/>
              </a:ext>
            </a:extLst>
          </p:cNvPr>
          <p:cNvSpPr/>
          <p:nvPr/>
        </p:nvSpPr>
        <p:spPr>
          <a:xfrm>
            <a:off x="1888069" y="1973183"/>
            <a:ext cx="1171105" cy="90537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32">
            <a:extLst>
              <a:ext uri="{FF2B5EF4-FFF2-40B4-BE49-F238E27FC236}">
                <a16:creationId xmlns:a16="http://schemas.microsoft.com/office/drawing/2014/main" id="{5696CBAB-1EB5-4BE4-AAC9-90B0AFA351EE}"/>
              </a:ext>
            </a:extLst>
          </p:cNvPr>
          <p:cNvSpPr/>
          <p:nvPr/>
        </p:nvSpPr>
        <p:spPr>
          <a:xfrm>
            <a:off x="1782774" y="2364447"/>
            <a:ext cx="1290690" cy="90537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모서리가 둥근 직사각형 35">
            <a:extLst>
              <a:ext uri="{FF2B5EF4-FFF2-40B4-BE49-F238E27FC236}">
                <a16:creationId xmlns:a16="http://schemas.microsoft.com/office/drawing/2014/main" id="{FCF5B6BB-18EA-4FDB-9F6A-D2E50DE94CBE}"/>
              </a:ext>
            </a:extLst>
          </p:cNvPr>
          <p:cNvSpPr/>
          <p:nvPr/>
        </p:nvSpPr>
        <p:spPr>
          <a:xfrm>
            <a:off x="4406633" y="6210948"/>
            <a:ext cx="425676" cy="7200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모서리가 둥근 직사각형 35">
            <a:extLst>
              <a:ext uri="{FF2B5EF4-FFF2-40B4-BE49-F238E27FC236}">
                <a16:creationId xmlns:a16="http://schemas.microsoft.com/office/drawing/2014/main" id="{D8E5AF91-7EC9-448A-BB2D-81189FFE9714}"/>
              </a:ext>
            </a:extLst>
          </p:cNvPr>
          <p:cNvSpPr/>
          <p:nvPr/>
        </p:nvSpPr>
        <p:spPr>
          <a:xfrm>
            <a:off x="4174308" y="6302829"/>
            <a:ext cx="1505496" cy="569256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C24C30-B8BD-478B-BEF0-EF1602B8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09AC0D76-09EE-46EF-988A-86854D2AF6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5410" y="1171140"/>
            <a:ext cx="6172200" cy="320467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[1-6] </a:t>
            </a:r>
            <a:r>
              <a:rPr lang="ko-KR" altLang="en-US" sz="1400" b="1" dirty="0"/>
              <a:t>주차면 </a:t>
            </a:r>
            <a:r>
              <a:rPr lang="ko-KR" altLang="en-US" sz="1400" b="1" baseline="0" dirty="0"/>
              <a:t>정보 보기</a:t>
            </a:r>
            <a:endParaRPr lang="ko-KR" altLang="en-US" sz="1400" b="1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97762B9-5E61-4935-A4C1-658439DC6ECD}"/>
              </a:ext>
            </a:extLst>
          </p:cNvPr>
          <p:cNvSpPr/>
          <p:nvPr/>
        </p:nvSpPr>
        <p:spPr>
          <a:xfrm>
            <a:off x="764704" y="4782636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제목 3">
            <a:extLst>
              <a:ext uri="{FF2B5EF4-FFF2-40B4-BE49-F238E27FC236}">
                <a16:creationId xmlns:a16="http://schemas.microsoft.com/office/drawing/2014/main" id="{303F6353-433B-48A7-83C2-BE9F647BAC04}"/>
              </a:ext>
            </a:extLst>
          </p:cNvPr>
          <p:cNvSpPr txBox="1">
            <a:spLocks/>
          </p:cNvSpPr>
          <p:nvPr/>
        </p:nvSpPr>
        <p:spPr>
          <a:xfrm>
            <a:off x="895410" y="4736976"/>
            <a:ext cx="6172200" cy="32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 b="1" dirty="0"/>
              <a:t>[1-7] </a:t>
            </a:r>
            <a:r>
              <a:rPr lang="ko-KR" altLang="en-US" sz="1400" b="1" dirty="0"/>
              <a:t>전광판 정보 보기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3CA713C-C373-4076-A61C-576171520ED2}"/>
              </a:ext>
            </a:extLst>
          </p:cNvPr>
          <p:cNvSpPr/>
          <p:nvPr/>
        </p:nvSpPr>
        <p:spPr>
          <a:xfrm>
            <a:off x="3468388" y="1754741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3EAF9D17-48F0-4C40-8C08-DC8D3850F22A}"/>
              </a:ext>
            </a:extLst>
          </p:cNvPr>
          <p:cNvSpPr/>
          <p:nvPr/>
        </p:nvSpPr>
        <p:spPr>
          <a:xfrm>
            <a:off x="1626083" y="1884259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69A569F4-8351-4671-91C3-CA37C9ECAD47}"/>
              </a:ext>
            </a:extLst>
          </p:cNvPr>
          <p:cNvSpPr/>
          <p:nvPr/>
        </p:nvSpPr>
        <p:spPr>
          <a:xfrm>
            <a:off x="1590976" y="6322816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BB3A2E4B-CC8A-4D1D-A23A-CE5D11203C78}"/>
              </a:ext>
            </a:extLst>
          </p:cNvPr>
          <p:cNvSpPr/>
          <p:nvPr/>
        </p:nvSpPr>
        <p:spPr>
          <a:xfrm>
            <a:off x="5720660" y="6288933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E092533-D5D8-44DB-80FE-1EC859C53E59}"/>
              </a:ext>
            </a:extLst>
          </p:cNvPr>
          <p:cNvSpPr/>
          <p:nvPr/>
        </p:nvSpPr>
        <p:spPr>
          <a:xfrm>
            <a:off x="4850072" y="6102710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32" name="모서리가 둥근 직사각형 32">
            <a:extLst>
              <a:ext uri="{FF2B5EF4-FFF2-40B4-BE49-F238E27FC236}">
                <a16:creationId xmlns:a16="http://schemas.microsoft.com/office/drawing/2014/main" id="{4A1C3A2F-A10F-4BCC-91C6-A7EC18B4D14B}"/>
              </a:ext>
            </a:extLst>
          </p:cNvPr>
          <p:cNvSpPr/>
          <p:nvPr/>
        </p:nvSpPr>
        <p:spPr>
          <a:xfrm>
            <a:off x="3135533" y="1828749"/>
            <a:ext cx="274987" cy="90537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51C92C4A-9241-4776-8999-0137FD158A18}"/>
              </a:ext>
            </a:extLst>
          </p:cNvPr>
          <p:cNvSpPr/>
          <p:nvPr/>
        </p:nvSpPr>
        <p:spPr>
          <a:xfrm>
            <a:off x="1518071" y="2288382"/>
            <a:ext cx="216024" cy="218442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2AED8-0DD7-4A05-9A10-3370E72860DD}"/>
              </a:ext>
            </a:extLst>
          </p:cNvPr>
          <p:cNvSpPr txBox="1"/>
          <p:nvPr/>
        </p:nvSpPr>
        <p:spPr>
          <a:xfrm>
            <a:off x="2829474" y="1235340"/>
            <a:ext cx="202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+mj-lt"/>
              </a:rPr>
              <a:t>※ </a:t>
            </a:r>
            <a:r>
              <a:rPr lang="ko-KR" altLang="en-US" sz="900" b="1" dirty="0" err="1">
                <a:solidFill>
                  <a:srgbClr val="FF0000"/>
                </a:solidFill>
                <a:latin typeface="+mj-lt"/>
              </a:rPr>
              <a:t>재부재</a:t>
            </a:r>
            <a:r>
              <a:rPr lang="ko-KR" altLang="en-US" sz="900" b="1" dirty="0">
                <a:solidFill>
                  <a:srgbClr val="FF0000"/>
                </a:solidFill>
                <a:latin typeface="+mj-lt"/>
              </a:rPr>
              <a:t> 카메라일 경우 사용불가</a:t>
            </a:r>
          </a:p>
        </p:txBody>
      </p:sp>
    </p:spTree>
    <p:extLst>
      <p:ext uri="{BB962C8B-B14F-4D97-AF65-F5344CB8AC3E}">
        <p14:creationId xmlns:p14="http://schemas.microsoft.com/office/powerpoint/2010/main" val="4079185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CF3B10F4-3BEE-427B-823E-A2A126D4D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476963"/>
              </p:ext>
            </p:extLst>
          </p:nvPr>
        </p:nvGraphicFramePr>
        <p:xfrm>
          <a:off x="615026" y="653070"/>
          <a:ext cx="564360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ea"/>
                        </a:rPr>
                        <a:t>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모니터링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D43FA262-DBCD-45AF-BE2F-1FDDDBA6FB45}"/>
              </a:ext>
            </a:extLst>
          </p:cNvPr>
          <p:cNvSpPr txBox="1"/>
          <p:nvPr/>
        </p:nvSpPr>
        <p:spPr>
          <a:xfrm>
            <a:off x="642918" y="1493504"/>
            <a:ext cx="5594394" cy="4110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+mn-ea"/>
              </a:rPr>
              <a:t>입구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구역 전광판의 표시 부 설정 확인 및 수정할 수 있다</a:t>
            </a:r>
            <a:r>
              <a:rPr lang="en-US" altLang="ko-KR" sz="1000" b="1" dirty="0">
                <a:latin typeface="+mn-ea"/>
              </a:rPr>
              <a:t>.</a:t>
            </a:r>
            <a:r>
              <a:rPr lang="ko-KR" altLang="en-US" sz="1000" b="1" dirty="0">
                <a:latin typeface="+mn-ea"/>
              </a:rPr>
              <a:t> </a:t>
            </a:r>
            <a:endParaRPr lang="en-US" altLang="ko-KR" sz="1000" dirty="0">
              <a:latin typeface="+mn-ea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6E39D0A-C8D1-45A8-A7B3-EF7FD1D7907E}"/>
              </a:ext>
            </a:extLst>
          </p:cNvPr>
          <p:cNvSpPr/>
          <p:nvPr/>
        </p:nvSpPr>
        <p:spPr>
          <a:xfrm>
            <a:off x="764704" y="1216800"/>
            <a:ext cx="72008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" name="Picture 3">
            <a:extLst>
              <a:ext uri="{FF2B5EF4-FFF2-40B4-BE49-F238E27FC236}">
                <a16:creationId xmlns:a16="http://schemas.microsoft.com/office/drawing/2014/main" id="{2B054553-6D2B-4AC1-AFF4-C5174EDE6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833" y="4627547"/>
            <a:ext cx="3188456" cy="1833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2" name="모서리가 둥근 직사각형 35">
            <a:extLst>
              <a:ext uri="{FF2B5EF4-FFF2-40B4-BE49-F238E27FC236}">
                <a16:creationId xmlns:a16="http://schemas.microsoft.com/office/drawing/2014/main" id="{F4C62B95-CE51-4198-AD4E-187E15C25506}"/>
              </a:ext>
            </a:extLst>
          </p:cNvPr>
          <p:cNvSpPr/>
          <p:nvPr/>
        </p:nvSpPr>
        <p:spPr>
          <a:xfrm>
            <a:off x="1453902" y="4936791"/>
            <a:ext cx="2431387" cy="949454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D98D0B-6294-4DD5-8AA5-FA81ACFFCBE0}"/>
              </a:ext>
            </a:extLst>
          </p:cNvPr>
          <p:cNvSpPr txBox="1"/>
          <p:nvPr/>
        </p:nvSpPr>
        <p:spPr>
          <a:xfrm>
            <a:off x="610920" y="6484734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문구 </a:t>
            </a:r>
            <a:r>
              <a:rPr lang="en-US" altLang="ko-KR" sz="800" dirty="0">
                <a:latin typeface="+mn-ea"/>
              </a:rPr>
              <a:t>/ </a:t>
            </a:r>
            <a:r>
              <a:rPr lang="ko-KR" altLang="en-US" sz="800" dirty="0">
                <a:latin typeface="+mn-ea"/>
              </a:rPr>
              <a:t>숫자 설정</a:t>
            </a:r>
            <a:r>
              <a:rPr lang="en-US" altLang="ko-KR" sz="800" dirty="0">
                <a:latin typeface="+mn-ea"/>
              </a:rPr>
              <a:t>]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41AF2B-ECEB-4645-A88A-13DE05EF4145}"/>
              </a:ext>
            </a:extLst>
          </p:cNvPr>
          <p:cNvSpPr txBox="1"/>
          <p:nvPr/>
        </p:nvSpPr>
        <p:spPr>
          <a:xfrm>
            <a:off x="624825" y="4247008"/>
            <a:ext cx="2482134" cy="2457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▲ </a:t>
            </a:r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관리 주차면 설정</a:t>
            </a:r>
            <a:r>
              <a:rPr lang="en-US" altLang="ko-KR" sz="800" dirty="0">
                <a:latin typeface="+mn-ea"/>
              </a:rPr>
              <a:t>]</a:t>
            </a:r>
            <a:endParaRPr lang="en-US" altLang="ko-KR" sz="800" b="1" dirty="0">
              <a:latin typeface="+mn-ea"/>
            </a:endParaRPr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id="{D922DC13-6F09-4F56-82B6-CAE7252A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3916" y="1826411"/>
            <a:ext cx="3499420" cy="22087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48E4F0C2-9F63-4F16-81D3-4CC55B382430}"/>
              </a:ext>
            </a:extLst>
          </p:cNvPr>
          <p:cNvSpPr txBox="1"/>
          <p:nvPr/>
        </p:nvSpPr>
        <p:spPr>
          <a:xfrm>
            <a:off x="612036" y="6737556"/>
            <a:ext cx="5594394" cy="24414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endParaRPr lang="en-US" altLang="ko-KR" sz="1000" dirty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모듈 정보 설정 화면의 주차면 설정 선택을 누를 시 우측의 화면이 나오고</a:t>
            </a:r>
            <a:r>
              <a:rPr lang="en-US" altLang="ko-KR" sz="1000" dirty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</a:t>
            </a:r>
            <a:r>
              <a:rPr lang="ko-KR" altLang="en-US" sz="1000" dirty="0">
                <a:latin typeface="+mn-ea"/>
              </a:rPr>
              <a:t>해당 전광판의 관리주차면을 설정할 수 있다</a:t>
            </a:r>
            <a:r>
              <a:rPr lang="en-US" altLang="ko-KR" sz="1000" dirty="0">
                <a:latin typeface="+mn-ea"/>
              </a:rPr>
              <a:t>. 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dirty="0">
                <a:latin typeface="+mn-ea"/>
              </a:rPr>
              <a:t>구역 전광판 표현을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숫자 </a:t>
            </a:r>
            <a:r>
              <a:rPr lang="en-US" altLang="ko-KR" sz="1000" dirty="0">
                <a:latin typeface="+mn-ea"/>
              </a:rPr>
              <a:t>or </a:t>
            </a:r>
            <a:r>
              <a:rPr lang="ko-KR" altLang="en-US" sz="1000" dirty="0">
                <a:latin typeface="+mn-ea"/>
              </a:rPr>
              <a:t>문자로 설정 할 수 있다</a:t>
            </a:r>
            <a:r>
              <a:rPr lang="en-US" altLang="ko-KR" sz="10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 </a:t>
            </a:r>
            <a:r>
              <a:rPr lang="ko-KR" altLang="en-US" sz="1000" dirty="0">
                <a:latin typeface="+mn-ea"/>
              </a:rPr>
              <a:t>기준대수가 </a:t>
            </a:r>
            <a:r>
              <a:rPr lang="en-US" altLang="ko-KR" sz="1000" dirty="0">
                <a:latin typeface="+mn-ea"/>
              </a:rPr>
              <a:t>0</a:t>
            </a:r>
            <a:r>
              <a:rPr lang="ko-KR" altLang="en-US" sz="1000" dirty="0">
                <a:latin typeface="+mn-ea"/>
              </a:rPr>
              <a:t>인 경우 숫자로 표시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0</a:t>
            </a:r>
            <a:r>
              <a:rPr lang="ko-KR" altLang="en-US" sz="1000" dirty="0">
                <a:latin typeface="+mn-ea"/>
              </a:rPr>
              <a:t>이 아닌 경우 설정 대수 이하이면 문자로 표시</a:t>
            </a: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 “</a:t>
            </a:r>
            <a:r>
              <a:rPr lang="ko-KR" altLang="en-US" sz="1000" dirty="0">
                <a:latin typeface="+mn-ea"/>
              </a:rPr>
              <a:t>여유</a:t>
            </a:r>
            <a:r>
              <a:rPr lang="en-US" altLang="ko-KR" sz="1000" dirty="0">
                <a:latin typeface="+mn-ea"/>
              </a:rPr>
              <a:t>”, “</a:t>
            </a:r>
            <a:r>
              <a:rPr lang="ko-KR" altLang="en-US" sz="1000" dirty="0">
                <a:latin typeface="+mn-ea"/>
              </a:rPr>
              <a:t>혼잡</a:t>
            </a:r>
            <a:r>
              <a:rPr lang="en-US" altLang="ko-KR" sz="1000" dirty="0">
                <a:latin typeface="+mn-ea"/>
              </a:rPr>
              <a:t>”, “</a:t>
            </a:r>
            <a:r>
              <a:rPr lang="ko-KR" altLang="en-US" sz="1000" dirty="0" err="1">
                <a:latin typeface="+mn-ea"/>
              </a:rPr>
              <a:t>만차</a:t>
            </a:r>
            <a:r>
              <a:rPr lang="en-US" altLang="ko-KR" sz="1000" dirty="0">
                <a:latin typeface="+mn-ea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 ex) </a:t>
            </a:r>
            <a:r>
              <a:rPr lang="ko-KR" altLang="en-US" sz="1000" dirty="0">
                <a:latin typeface="+mn-ea"/>
              </a:rPr>
              <a:t>여유</a:t>
            </a:r>
            <a:r>
              <a:rPr lang="en-US" altLang="ko-KR" sz="1000" dirty="0">
                <a:latin typeface="+mn-ea"/>
              </a:rPr>
              <a:t>: 0, </a:t>
            </a:r>
            <a:r>
              <a:rPr lang="ko-KR" altLang="en-US" sz="1000" dirty="0">
                <a:latin typeface="+mn-ea"/>
              </a:rPr>
              <a:t>혼잡</a:t>
            </a:r>
            <a:r>
              <a:rPr lang="en-US" altLang="ko-KR" sz="1000" dirty="0">
                <a:latin typeface="+mn-ea"/>
              </a:rPr>
              <a:t>: 0, </a:t>
            </a:r>
            <a:r>
              <a:rPr lang="ko-KR" altLang="en-US" sz="1000" dirty="0" err="1">
                <a:latin typeface="+mn-ea"/>
              </a:rPr>
              <a:t>만차</a:t>
            </a:r>
            <a:r>
              <a:rPr lang="en-US" altLang="ko-KR" sz="1000" dirty="0">
                <a:latin typeface="+mn-ea"/>
              </a:rPr>
              <a:t>: 0 </a:t>
            </a:r>
            <a:r>
              <a:rPr lang="ko-KR" altLang="en-US" sz="1000" dirty="0">
                <a:latin typeface="+mn-ea"/>
              </a:rPr>
              <a:t>인 경우 모두 숫자로 표시</a:t>
            </a: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      </a:t>
            </a:r>
            <a:r>
              <a:rPr lang="ko-KR" altLang="en-US" sz="1000" dirty="0">
                <a:latin typeface="+mn-ea"/>
              </a:rPr>
              <a:t>여유</a:t>
            </a:r>
            <a:r>
              <a:rPr lang="en-US" altLang="ko-KR" sz="1000" dirty="0">
                <a:latin typeface="+mn-ea"/>
              </a:rPr>
              <a:t>: 0, </a:t>
            </a:r>
            <a:r>
              <a:rPr lang="ko-KR" altLang="en-US" sz="1000" dirty="0">
                <a:latin typeface="+mn-ea"/>
              </a:rPr>
              <a:t>혼잡</a:t>
            </a:r>
            <a:r>
              <a:rPr lang="en-US" altLang="ko-KR" sz="1000" dirty="0">
                <a:latin typeface="+mn-ea"/>
              </a:rPr>
              <a:t>: </a:t>
            </a:r>
            <a:r>
              <a:rPr lang="en-US" altLang="ko-KR" sz="1000" b="1" dirty="0">
                <a:latin typeface="+mn-ea"/>
              </a:rPr>
              <a:t>30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 err="1">
                <a:latin typeface="+mn-ea"/>
              </a:rPr>
              <a:t>만차</a:t>
            </a:r>
            <a:r>
              <a:rPr lang="en-US" altLang="ko-KR" sz="1000" dirty="0">
                <a:latin typeface="+mn-ea"/>
              </a:rPr>
              <a:t>: </a:t>
            </a:r>
            <a:r>
              <a:rPr lang="en-US" altLang="ko-KR" sz="1000" b="1" dirty="0">
                <a:latin typeface="+mn-ea"/>
              </a:rPr>
              <a:t>5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인 경우 </a:t>
            </a:r>
            <a:r>
              <a:rPr lang="en-US" altLang="ko-KR" sz="1000" dirty="0">
                <a:latin typeface="+mn-ea"/>
              </a:rPr>
              <a:t>30</a:t>
            </a:r>
            <a:r>
              <a:rPr lang="ko-KR" altLang="en-US" sz="1000" dirty="0">
                <a:latin typeface="+mn-ea"/>
              </a:rPr>
              <a:t>대 이하 부터 </a:t>
            </a:r>
            <a:r>
              <a:rPr lang="en-US" altLang="ko-KR" sz="1000" b="1" dirty="0">
                <a:latin typeface="+mn-ea"/>
              </a:rPr>
              <a:t>“</a:t>
            </a:r>
            <a:r>
              <a:rPr lang="ko-KR" altLang="en-US" sz="1000" b="1" dirty="0">
                <a:latin typeface="+mn-ea"/>
              </a:rPr>
              <a:t>혼잡</a:t>
            </a:r>
            <a:r>
              <a:rPr lang="en-US" altLang="ko-KR" sz="1000" b="1" dirty="0">
                <a:latin typeface="+mn-ea"/>
              </a:rPr>
              <a:t>”</a:t>
            </a:r>
            <a:r>
              <a:rPr lang="en-US" altLang="ko-KR" sz="1000" dirty="0">
                <a:latin typeface="+mn-ea"/>
              </a:rPr>
              <a:t>,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5</a:t>
            </a:r>
            <a:r>
              <a:rPr lang="ko-KR" altLang="en-US" sz="1000" dirty="0">
                <a:latin typeface="+mn-ea"/>
              </a:rPr>
              <a:t>대 이하 부터 </a:t>
            </a:r>
            <a:r>
              <a:rPr lang="en-US" altLang="ko-KR" sz="1000" b="1" dirty="0">
                <a:latin typeface="+mn-ea"/>
              </a:rPr>
              <a:t>“</a:t>
            </a:r>
            <a:r>
              <a:rPr lang="ko-KR" altLang="en-US" sz="1000" b="1" dirty="0" err="1">
                <a:latin typeface="+mn-ea"/>
              </a:rPr>
              <a:t>만차</a:t>
            </a:r>
            <a:r>
              <a:rPr lang="en-US" altLang="ko-KR" sz="1000" b="1" dirty="0">
                <a:latin typeface="+mn-ea"/>
              </a:rPr>
              <a:t>”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표시</a:t>
            </a: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          </a:t>
            </a:r>
            <a:r>
              <a:rPr lang="ko-KR" altLang="en-US" sz="1000" dirty="0">
                <a:latin typeface="+mn-ea"/>
              </a:rPr>
              <a:t> 여유</a:t>
            </a:r>
            <a:r>
              <a:rPr lang="en-US" altLang="ko-KR" sz="1000" dirty="0">
                <a:latin typeface="+mn-ea"/>
              </a:rPr>
              <a:t>: </a:t>
            </a:r>
            <a:r>
              <a:rPr lang="en-US" altLang="ko-KR" sz="1000" b="1" dirty="0">
                <a:latin typeface="+mn-ea"/>
              </a:rPr>
              <a:t>99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혼잡</a:t>
            </a:r>
            <a:r>
              <a:rPr lang="en-US" altLang="ko-KR" sz="1000" dirty="0">
                <a:latin typeface="+mn-ea"/>
              </a:rPr>
              <a:t>: 0, </a:t>
            </a:r>
            <a:r>
              <a:rPr lang="ko-KR" altLang="en-US" sz="1000" dirty="0" err="1">
                <a:latin typeface="+mn-ea"/>
              </a:rPr>
              <a:t>만차</a:t>
            </a:r>
            <a:r>
              <a:rPr lang="en-US" altLang="ko-KR" sz="1000" dirty="0">
                <a:latin typeface="+mn-ea"/>
              </a:rPr>
              <a:t>: 0 </a:t>
            </a:r>
            <a:r>
              <a:rPr lang="ko-KR" altLang="en-US" sz="1000" dirty="0">
                <a:latin typeface="+mn-ea"/>
              </a:rPr>
              <a:t>인 경우 </a:t>
            </a:r>
            <a:r>
              <a:rPr lang="en-US" altLang="ko-KR" sz="1000" dirty="0">
                <a:latin typeface="+mn-ea"/>
              </a:rPr>
              <a:t>99</a:t>
            </a:r>
            <a:r>
              <a:rPr lang="ko-KR" altLang="en-US" sz="1000" dirty="0">
                <a:latin typeface="+mn-ea"/>
              </a:rPr>
              <a:t>대 이상 부터 </a:t>
            </a:r>
            <a:r>
              <a:rPr lang="en-US" altLang="ko-KR" sz="1000" b="1" dirty="0">
                <a:latin typeface="+mn-ea"/>
              </a:rPr>
              <a:t>“</a:t>
            </a:r>
            <a:r>
              <a:rPr lang="ko-KR" altLang="en-US" sz="1000" b="1" dirty="0">
                <a:latin typeface="+mn-ea"/>
              </a:rPr>
              <a:t>여유</a:t>
            </a:r>
            <a:r>
              <a:rPr lang="en-US" altLang="ko-KR" sz="1000" b="1" dirty="0">
                <a:latin typeface="+mn-ea"/>
              </a:rPr>
              <a:t>” </a:t>
            </a:r>
            <a:r>
              <a:rPr lang="en-US" altLang="ko-KR" sz="1000" dirty="0">
                <a:latin typeface="+mn-ea"/>
              </a:rPr>
              <a:t>, 99</a:t>
            </a:r>
            <a:r>
              <a:rPr lang="ko-KR" altLang="en-US" sz="1000" dirty="0">
                <a:latin typeface="+mn-ea"/>
              </a:rPr>
              <a:t>대 미만은 숫자로 표시</a:t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>
                <a:latin typeface="+mn-ea"/>
              </a:rPr>
              <a:t>           * </a:t>
            </a:r>
            <a:r>
              <a:rPr lang="ko-KR" altLang="en-US" sz="1000" dirty="0">
                <a:latin typeface="+mn-ea"/>
              </a:rPr>
              <a:t>단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 err="1">
                <a:latin typeface="+mn-ea"/>
              </a:rPr>
              <a:t>만차에서</a:t>
            </a:r>
            <a:r>
              <a:rPr lang="ko-KR" altLang="en-US" sz="1000" dirty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0</a:t>
            </a:r>
            <a:r>
              <a:rPr lang="ko-KR" altLang="en-US" sz="1000" dirty="0">
                <a:latin typeface="+mn-ea"/>
              </a:rPr>
              <a:t>인 경우 </a:t>
            </a:r>
            <a:r>
              <a:rPr lang="en-US" altLang="ko-KR" sz="1000" dirty="0">
                <a:latin typeface="+mn-ea"/>
              </a:rPr>
              <a:t>0</a:t>
            </a:r>
            <a:r>
              <a:rPr lang="ko-KR" altLang="en-US" sz="1000" dirty="0">
                <a:latin typeface="+mn-ea"/>
              </a:rPr>
              <a:t>대 일 때 </a:t>
            </a:r>
            <a:r>
              <a:rPr lang="en-US" altLang="ko-KR" sz="1000" b="1" dirty="0">
                <a:latin typeface="+mn-ea"/>
              </a:rPr>
              <a:t>“</a:t>
            </a:r>
            <a:r>
              <a:rPr lang="ko-KR" altLang="en-US" sz="1000" b="1" dirty="0" err="1">
                <a:latin typeface="+mn-ea"/>
              </a:rPr>
              <a:t>만차</a:t>
            </a:r>
            <a:r>
              <a:rPr lang="en-US" altLang="ko-KR" sz="1000" b="1" dirty="0">
                <a:latin typeface="+mn-ea"/>
              </a:rPr>
              <a:t>”</a:t>
            </a:r>
            <a:r>
              <a:rPr lang="en-US" altLang="ko-KR" sz="1000" dirty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표시</a:t>
            </a: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344EDCF-E357-4211-9296-9524C4FF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5DFC-7CE4-410C-8D55-DF71A0B4E006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EE5747A-AE53-45D4-8091-7F0EAF642F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0996" y="1107550"/>
            <a:ext cx="6172200" cy="399585"/>
          </a:xfrm>
        </p:spPr>
        <p:txBody>
          <a:bodyPr>
            <a:normAutofit/>
          </a:bodyPr>
          <a:lstStyle/>
          <a:p>
            <a:pPr algn="l"/>
            <a:r>
              <a:rPr lang="en-US" altLang="ko-KR" sz="1400" b="1" dirty="0"/>
              <a:t>[1-8] </a:t>
            </a:r>
            <a:r>
              <a:rPr lang="ko-KR" altLang="en-US" sz="1400" b="1" dirty="0"/>
              <a:t>전광판 문구</a:t>
            </a:r>
            <a:r>
              <a:rPr lang="en-US" altLang="ko-KR" sz="1400" b="1" dirty="0"/>
              <a:t>/</a:t>
            </a:r>
            <a:r>
              <a:rPr lang="ko-KR" altLang="en-US" sz="1400" b="1" dirty="0"/>
              <a:t>숫자 설정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175E443D-39CF-4020-BE32-75B5FD7AADE1}"/>
              </a:ext>
            </a:extLst>
          </p:cNvPr>
          <p:cNvSpPr/>
          <p:nvPr/>
        </p:nvSpPr>
        <p:spPr>
          <a:xfrm>
            <a:off x="3944516" y="4823419"/>
            <a:ext cx="208373" cy="178286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2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BECCAFC-8E7C-4E49-8BC1-9DCC46001383}"/>
              </a:ext>
            </a:extLst>
          </p:cNvPr>
          <p:cNvSpPr/>
          <p:nvPr/>
        </p:nvSpPr>
        <p:spPr>
          <a:xfrm>
            <a:off x="2394576" y="2255367"/>
            <a:ext cx="208373" cy="178286"/>
          </a:xfrm>
          <a:prstGeom prst="ellipse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C594062-DD0C-C795-E9EB-2542AD381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001" y="1826411"/>
            <a:ext cx="1929393" cy="22087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7" name="모서리가 둥근 직사각형 35">
            <a:extLst>
              <a:ext uri="{FF2B5EF4-FFF2-40B4-BE49-F238E27FC236}">
                <a16:creationId xmlns:a16="http://schemas.microsoft.com/office/drawing/2014/main" id="{053C646F-4F55-482C-8A8D-073B84B62922}"/>
              </a:ext>
            </a:extLst>
          </p:cNvPr>
          <p:cNvSpPr/>
          <p:nvPr/>
        </p:nvSpPr>
        <p:spPr>
          <a:xfrm>
            <a:off x="882408" y="2834801"/>
            <a:ext cx="818400" cy="127041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B417D123-B93C-423C-8E97-790A7EC0EE7E}"/>
              </a:ext>
            </a:extLst>
          </p:cNvPr>
          <p:cNvSpPr/>
          <p:nvPr/>
        </p:nvSpPr>
        <p:spPr>
          <a:xfrm rot="16200000">
            <a:off x="2717162" y="2754057"/>
            <a:ext cx="218945" cy="196623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6875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 w="1905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rgbClr val="FF0000"/>
          </a:solidFill>
          <a:headEnd type="oval" w="med" len="med"/>
          <a:tailEnd type="oval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24940</TotalTime>
  <Words>2396</Words>
  <Application>Microsoft Office PowerPoint</Application>
  <PresentationFormat>A4 용지(210x297mm)</PresentationFormat>
  <Paragraphs>441</Paragraphs>
  <Slides>21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4" baseType="lpstr">
      <vt:lpstr>맑은 고딕</vt:lpstr>
      <vt:lpstr>Arial</vt:lpstr>
      <vt:lpstr>Office 테마</vt:lpstr>
      <vt:lpstr>PowerPoint 프레젠테이션</vt:lpstr>
      <vt:lpstr>PowerPoint 프레젠테이션</vt:lpstr>
      <vt:lpstr>[1-1] 조작 법</vt:lpstr>
      <vt:lpstr>[1-2] 화면 설명</vt:lpstr>
      <vt:lpstr>[1-3] 주차면, 주차 시간별 색상 설정</vt:lpstr>
      <vt:lpstr>[1-4] 주차면, 카메라 투명도 설정</vt:lpstr>
      <vt:lpstr>[1-5] 마커 투명도 설정</vt:lpstr>
      <vt:lpstr>[1-6] 주차면 정보 보기</vt:lpstr>
      <vt:lpstr>[1-8] 전광판 문구/숫자 설정</vt:lpstr>
      <vt:lpstr>[1-9] 카메라 정보 보기</vt:lpstr>
      <vt:lpstr>[2-1] 시작하기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주식회사 다온텍</dc:creator>
  <cp:lastModifiedBy>계정 백업 및 임시</cp:lastModifiedBy>
  <cp:revision>1262</cp:revision>
  <cp:lastPrinted>2019-04-17T00:43:53Z</cp:lastPrinted>
  <dcterms:created xsi:type="dcterms:W3CDTF">2015-08-19T02:12:59Z</dcterms:created>
  <dcterms:modified xsi:type="dcterms:W3CDTF">2023-10-04T05:15:57Z</dcterms:modified>
</cp:coreProperties>
</file>